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331" r:id="rId34"/>
    <p:sldId id="297" r:id="rId35"/>
    <p:sldId id="274" r:id="rId36"/>
    <p:sldId id="276" r:id="rId37"/>
    <p:sldId id="275" r:id="rId38"/>
    <p:sldId id="277" r:id="rId39"/>
    <p:sldId id="278" r:id="rId40"/>
    <p:sldId id="279" r:id="rId41"/>
    <p:sldId id="280" r:id="rId42"/>
    <p:sldId id="281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5" r:id="rId60"/>
    <p:sldId id="316" r:id="rId61"/>
    <p:sldId id="317" r:id="rId62"/>
    <p:sldId id="325" r:id="rId63"/>
    <p:sldId id="326" r:id="rId64"/>
    <p:sldId id="327" r:id="rId65"/>
    <p:sldId id="328" r:id="rId66"/>
    <p:sldId id="329" r:id="rId67"/>
    <p:sldId id="330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0C108-1D9F-4A48-B774-980BC7A1D75E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87CCC-8334-4E58-AD28-6779D6C347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29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44093-AD81-4F6F-859A-51658E2DE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DC4A97-2F23-45DB-AFC6-C4FD625E4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7B490B-17A4-4D2C-B889-FB689C86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B99227-1EA5-4ABD-B3F4-34B7BEE5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13204-0D29-451A-8C85-E6390E8E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71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6418F-F04B-482D-B811-C528ADC7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A828A9-7F23-434B-8510-F20503626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F6793A-94D5-42F7-B60D-7D1C98C2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4B602-DA9E-4CC9-9DBD-1EB2C21F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5A6A59-FC55-4EFF-9142-558975EF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4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D05C01-789F-45D0-9DBC-52D0B5B5A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3050AC-6403-48B4-845A-13808D9B4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5FEB1-BCC8-409B-A28B-646A61E6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879BD-78E4-4A99-9097-41520A6A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6CB35-4F1B-43AA-8C37-737B1674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70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E0A3D-812B-42AA-ADE8-4947F60B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2424B5-05E9-4A7D-9472-8D6E5970D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4EE0F-1CA9-4018-8D6C-CB14E23C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5F5F51-7A35-4609-BA30-DA330488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598F50-AC35-46DF-A1AD-2F6899C5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1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95C354-3BC1-4226-B82F-F58E6901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1DB82-C0B5-43E5-9320-FFA086237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954924-6F89-493F-A90C-25F96E394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B5BE7D-257B-4AA8-96BF-9E74BD17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28DF5C-E0CB-4052-806C-49E24C28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59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AF42B-72D6-45EC-95AA-51A7DE92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10E62C-0587-4E75-8A88-ADB81D664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BB5206-3608-44F5-822F-5B8F5811C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428583-8385-4717-BD0B-BCC661B5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285668-F384-437B-9729-5F23D9B1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8DE258-7526-46A8-B1E2-3D84A97A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95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811BB-5DBB-41C0-BF8E-F7EB933A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1A67AC-8BD3-4138-8EC1-8DE11ED7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D6F8F1-17C8-48E4-A267-118FA027A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6E7737-23CC-4DB8-8AAE-6B4DEDDE3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9ED0F0-482D-4F12-87FE-126F641EE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08781AB-80C1-444A-92E3-F385FBA5C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298A1B-FC61-45E9-8D1A-09FED81F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C81B30-4A3D-4DE5-AD08-12DD8FD9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2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AC8B2-EA8A-42EF-8D97-60051489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46C561-C7DD-48BD-82BA-B7D34A7B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9F459C-A0DB-4148-A071-0F487D37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29ACB-864D-4B08-B67D-13063C4E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77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9281F2-5454-4B98-BACC-E2125ED5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329DA9-96E5-4D89-AB49-B2CECCAE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ECABF3-D2AD-4768-BD32-458448A7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20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27CDD-8EDB-43F2-8DB8-6EB27B56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15BE3-B3F5-45DD-BAE8-6A93229CA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A4CA49-6715-4991-B962-EA891B303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B3FCB-6B50-440A-A102-1F0CB808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71481-C0D7-4DC8-ADFB-5B125C0C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18765F-4E14-4156-9D10-82E2EC4B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2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13082-783E-4F43-A9EF-201682D4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430868-99C0-41EB-A54E-6DCB16B1B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C53831-DBDE-4C34-94F8-416F934DA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570130-6CF8-4B47-AD6A-A554B1BF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6F827C-C06F-4341-921B-C6D5141D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42A817-44CB-46DF-A17A-1127319E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15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A17F2B-0593-4A00-9647-F80E6A24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F606D7-DD8E-48DC-984C-16DA85C32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83B530-33E8-48AA-BF1A-89947A771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3010F-1CB5-43D5-B8BA-AAB8120063AB}" type="datetimeFigureOut">
              <a:rPr lang="zh-CN" altLang="en-US" smtClean="0"/>
              <a:t>2025/7/21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5E294-CB47-40C5-AAE5-F8C740E0D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0C9E54-2750-4957-BD49-CC22D0066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66DF8-EEA6-404D-99C8-B0A3077708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35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0.png"/><Relationship Id="rId5" Type="http://schemas.openxmlformats.org/officeDocument/2006/relationships/image" Target="../media/image1180.png"/><Relationship Id="rId4" Type="http://schemas.openxmlformats.org/officeDocument/2006/relationships/image" Target="../media/image1170.png"/><Relationship Id="rId9" Type="http://schemas.openxmlformats.org/officeDocument/2006/relationships/image" Target="../media/image12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0.png"/><Relationship Id="rId5" Type="http://schemas.openxmlformats.org/officeDocument/2006/relationships/image" Target="../media/image1180.png"/><Relationship Id="rId10" Type="http://schemas.openxmlformats.org/officeDocument/2006/relationships/image" Target="../media/image1230.png"/><Relationship Id="rId4" Type="http://schemas.openxmlformats.org/officeDocument/2006/relationships/image" Target="../media/image1170.png"/><Relationship Id="rId9" Type="http://schemas.openxmlformats.org/officeDocument/2006/relationships/image" Target="../media/image1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0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8F1917-0F91-4FDF-9D3D-7E744306D1AC}"/>
              </a:ext>
            </a:extLst>
          </p:cNvPr>
          <p:cNvSpPr txBox="1"/>
          <p:nvPr/>
        </p:nvSpPr>
        <p:spPr>
          <a:xfrm>
            <a:off x="1981200" y="1187777"/>
            <a:ext cx="8229600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Score-Based Generative Modeling through Stochastic Differential Equations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扩散模型的可控生成：</a:t>
            </a:r>
            <a:r>
              <a:rPr lang="en-US" altLang="zh-CN" dirty="0"/>
              <a:t>Classifier Guidance </a:t>
            </a:r>
            <a:r>
              <a:rPr lang="zh-CN" altLang="en-US" dirty="0"/>
              <a:t>和 </a:t>
            </a:r>
            <a:r>
              <a:rPr lang="en-US" altLang="zh-CN" dirty="0"/>
              <a:t>Classifier-Free Guidance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论文分享：</a:t>
            </a:r>
            <a:r>
              <a:rPr lang="en-US" altLang="zh-CN" dirty="0"/>
              <a:t>RB-Modulation: Training-Free Personalization using Stochastic Optimal Control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其他论文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790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D3E46F5-9754-4CF7-BD4C-63D802DBEFC7}"/>
              </a:ext>
            </a:extLst>
          </p:cNvPr>
          <p:cNvSpPr txBox="1"/>
          <p:nvPr/>
        </p:nvSpPr>
        <p:spPr>
          <a:xfrm>
            <a:off x="0" y="69685"/>
            <a:ext cx="11888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视角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893CB26-5837-40BE-AA7B-147958716E03}"/>
                  </a:ext>
                </a:extLst>
              </p:cNvPr>
              <p:cNvSpPr txBox="1"/>
              <p:nvPr/>
            </p:nvSpPr>
            <p:spPr>
              <a:xfrm>
                <a:off x="290920" y="1732175"/>
                <a:ext cx="11597589" cy="4305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Denoising Diffusion Probabilistic Models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离散过程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构造的是一个离散马尔可夫链，其每一步是一个带衰减的加噪过程：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或者写成线性形式：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rad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, 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连续极限同样地，当我们让时间变成连续变量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变成连续函数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，我们可以推导出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的连续时间极限，即：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Variance Preserving 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VP 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原因是：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若起始分布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是标准高斯（或单位方差），那么这个过程中任意时刻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的方差都维持在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，严格不变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893CB26-5837-40BE-AA7B-147958716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20" y="1732175"/>
                <a:ext cx="11597589" cy="4305730"/>
              </a:xfrm>
              <a:prstGeom prst="rect">
                <a:avLst/>
              </a:prstGeom>
              <a:blipFill>
                <a:blip r:embed="rId2"/>
                <a:stretch>
                  <a:fillRect l="-473" t="-708" b="-1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378C4396-CD59-48E0-A126-9DB4B3AC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505" y="2437025"/>
            <a:ext cx="4381500" cy="419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CCD36A-46CE-426F-9106-EACB84342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351" y="2856125"/>
            <a:ext cx="1990725" cy="4095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DFF5706-48B5-4C0A-9CFF-35A87DC20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664" y="4396426"/>
            <a:ext cx="4610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3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BC45C38-A58F-4FE1-A2ED-D6FFE4FF6459}"/>
                  </a:ext>
                </a:extLst>
              </p:cNvPr>
              <p:cNvSpPr txBox="1"/>
              <p:nvPr/>
            </p:nvSpPr>
            <p:spPr>
              <a:xfrm>
                <a:off x="0" y="622271"/>
                <a:ext cx="6350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把离散时间步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改成连续时间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设：</a:t>
                </a: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BC45C38-A58F-4FE1-A2ED-D6FFE4FF6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2271"/>
                <a:ext cx="6350000" cy="369332"/>
              </a:xfrm>
              <a:prstGeom prst="rect">
                <a:avLst/>
              </a:prstGeom>
              <a:blipFill>
                <a:blip r:embed="rId2"/>
                <a:stretch>
                  <a:fillRect l="-76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11F07A9-B2E3-4C08-B5D1-0C9E69C6AFB3}"/>
                  </a:ext>
                </a:extLst>
              </p:cNvPr>
              <p:cNvSpPr txBox="1"/>
              <p:nvPr/>
            </p:nvSpPr>
            <p:spPr>
              <a:xfrm>
                <a:off x="2921000" y="775260"/>
                <a:ext cx="6350000" cy="610936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, 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11F07A9-B2E3-4C08-B5D1-0C9E69C6A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775260"/>
                <a:ext cx="6350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FFFBA66-3D71-4954-BD1B-3855DDB40FA8}"/>
                  </a:ext>
                </a:extLst>
              </p:cNvPr>
              <p:cNvSpPr txBox="1"/>
              <p:nvPr/>
            </p:nvSpPr>
            <p:spPr>
              <a:xfrm>
                <a:off x="74104" y="1386196"/>
                <a:ext cx="91170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并假设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Δ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→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∞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，时间步越来越小，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的更新是：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FFFBA66-3D71-4954-BD1B-3855DDB40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" y="1386196"/>
                <a:ext cx="9117029" cy="646331"/>
              </a:xfrm>
              <a:prstGeom prst="rect">
                <a:avLst/>
              </a:prstGeom>
              <a:blipFill>
                <a:blip r:embed="rId4"/>
                <a:stretch>
                  <a:fillRect l="-535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2F00E3F-21A5-4693-A255-20E61DCF3FE0}"/>
                  </a:ext>
                </a:extLst>
              </p:cNvPr>
              <p:cNvSpPr txBox="1"/>
              <p:nvPr/>
            </p:nvSpPr>
            <p:spPr>
              <a:xfrm>
                <a:off x="2841133" y="1780789"/>
                <a:ext cx="6350000" cy="429798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2F00E3F-21A5-4693-A255-20E61DCF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33" y="1780789"/>
                <a:ext cx="6350000" cy="429798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8AC30431-3EB6-421C-97DD-7105E68F6413}"/>
                  </a:ext>
                </a:extLst>
              </p:cNvPr>
              <p:cNvSpPr txBox="1"/>
              <p:nvPr/>
            </p:nvSpPr>
            <p:spPr>
              <a:xfrm>
                <a:off x="74104" y="2159527"/>
                <a:ext cx="6350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作一阶泰勒展开：</a:t>
                </a: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8AC30431-3EB6-421C-97DD-7105E68F6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" y="2159527"/>
                <a:ext cx="6350000" cy="427746"/>
              </a:xfrm>
              <a:prstGeom prst="rect">
                <a:avLst/>
              </a:prstGeom>
              <a:blipFill>
                <a:blip r:embed="rId6"/>
                <a:stretch>
                  <a:fillRect l="-768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136DF7F-B5E2-4490-864D-192CD06077AF}"/>
                  </a:ext>
                </a:extLst>
              </p:cNvPr>
              <p:cNvSpPr txBox="1"/>
              <p:nvPr/>
            </p:nvSpPr>
            <p:spPr>
              <a:xfrm>
                <a:off x="2713610" y="2401444"/>
                <a:ext cx="6350000" cy="610936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 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5136DF7F-B5E2-4490-864D-192CD0607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610" y="2401444"/>
                <a:ext cx="6350000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>
            <a:extLst>
              <a:ext uri="{FF2B5EF4-FFF2-40B4-BE49-F238E27FC236}">
                <a16:creationId xmlns:a16="http://schemas.microsoft.com/office/drawing/2014/main" id="{B9683B34-9893-4674-AA64-20D166EC342F}"/>
              </a:ext>
            </a:extLst>
          </p:cNvPr>
          <p:cNvSpPr txBox="1"/>
          <p:nvPr/>
        </p:nvSpPr>
        <p:spPr>
          <a:xfrm>
            <a:off x="140092" y="3071392"/>
            <a:ext cx="11671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代入：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32F0BCB7-0E35-4018-B033-D32061763748}"/>
                  </a:ext>
                </a:extLst>
              </p:cNvPr>
              <p:cNvSpPr txBox="1"/>
              <p:nvPr/>
            </p:nvSpPr>
            <p:spPr>
              <a:xfrm>
                <a:off x="140092" y="3567724"/>
                <a:ext cx="11671693" cy="6109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32F0BCB7-0E35-4018-B033-D32061763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92" y="3567724"/>
                <a:ext cx="11671693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A170C13-FEBE-4082-AA24-9583995C2350}"/>
                  </a:ext>
                </a:extLst>
              </p:cNvPr>
              <p:cNvSpPr txBox="1"/>
              <p:nvPr/>
            </p:nvSpPr>
            <p:spPr>
              <a:xfrm>
                <a:off x="140092" y="4305660"/>
                <a:ext cx="11671693" cy="6109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, 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A170C13-FEBE-4082-AA24-9583995C2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92" y="4305660"/>
                <a:ext cx="11671693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BB1F733-1ABB-424D-9846-1A7E51876046}"/>
                  </a:ext>
                </a:extLst>
              </p:cNvPr>
              <p:cNvSpPr txBox="1"/>
              <p:nvPr/>
            </p:nvSpPr>
            <p:spPr>
              <a:xfrm>
                <a:off x="140092" y="5043597"/>
                <a:ext cx="116716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取连续极限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𝚫</m:t>
                    </m:r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→</m:t>
                    </m:r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，得到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形式：</a:t>
                </a: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BB1F733-1ABB-424D-9846-1A7E5187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92" y="5043597"/>
                <a:ext cx="11671693" cy="369332"/>
              </a:xfrm>
              <a:prstGeom prst="rect">
                <a:avLst/>
              </a:prstGeom>
              <a:blipFill>
                <a:blip r:embed="rId10"/>
                <a:stretch>
                  <a:fillRect l="-47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4F30E36-A509-4015-B3AA-7EA18E10A19B}"/>
                  </a:ext>
                </a:extLst>
              </p:cNvPr>
              <p:cNvSpPr txBox="1"/>
              <p:nvPr/>
            </p:nvSpPr>
            <p:spPr>
              <a:xfrm>
                <a:off x="140092" y="5539929"/>
                <a:ext cx="11671693" cy="6109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4F30E36-A509-4015-B3AA-7EA18E10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92" y="5539929"/>
                <a:ext cx="11671693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671A50DC-9BE8-4ACD-9FB4-5F2B98D503AC}"/>
                  </a:ext>
                </a:extLst>
              </p:cNvPr>
              <p:cNvSpPr txBox="1"/>
              <p:nvPr/>
            </p:nvSpPr>
            <p:spPr>
              <a:xfrm>
                <a:off x="140092" y="6277865"/>
                <a:ext cx="116716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是标准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Brownian motion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671A50DC-9BE8-4ACD-9FB4-5F2B98D5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92" y="6277865"/>
                <a:ext cx="11671693" cy="369332"/>
              </a:xfrm>
              <a:prstGeom prst="rect">
                <a:avLst/>
              </a:prstGeom>
              <a:blipFill>
                <a:blip r:embed="rId12"/>
                <a:stretch>
                  <a:fillRect l="-47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>
            <a:extLst>
              <a:ext uri="{FF2B5EF4-FFF2-40B4-BE49-F238E27FC236}">
                <a16:creationId xmlns:a16="http://schemas.microsoft.com/office/drawing/2014/main" id="{DAD908B6-8682-4BE5-953D-99E5E5ADDF3B}"/>
              </a:ext>
            </a:extLst>
          </p:cNvPr>
          <p:cNvSpPr txBox="1"/>
          <p:nvPr/>
        </p:nvSpPr>
        <p:spPr>
          <a:xfrm>
            <a:off x="0" y="92020"/>
            <a:ext cx="635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1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C9E5B69-002B-427D-944E-179EABF8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99" y="193004"/>
            <a:ext cx="6419850" cy="2762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514C45-125F-4B41-BFC3-CAC5EAABD3EE}"/>
                  </a:ext>
                </a:extLst>
              </p:cNvPr>
              <p:cNvSpPr txBox="1"/>
              <p:nvPr/>
            </p:nvSpPr>
            <p:spPr>
              <a:xfrm>
                <a:off x="206080" y="4004614"/>
                <a:ext cx="11985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为什么叫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Variance Preserving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 </a:t>
                </a:r>
                <a14:m>
                  <m:oMath xmlns:m="http://schemas.openxmlformats.org/officeDocument/2006/math"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∼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Ⅎ</m:t>
                    </m:r>
                    <m:r>
                      <m:rPr>
                        <m:sty m:val="p"/>
                      </m:rP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𝐼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，写一下解：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这是一个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，解的均值为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，协方差满足：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514C45-125F-4B41-BFC3-CAC5EAAB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80" y="4004614"/>
                <a:ext cx="11985920" cy="923330"/>
              </a:xfrm>
              <a:prstGeom prst="rect">
                <a:avLst/>
              </a:prstGeom>
              <a:blipFill>
                <a:blip r:embed="rId3"/>
                <a:stretch>
                  <a:fillRect l="-458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1A57A1-D897-4A1C-8B53-A293D6BB748C}"/>
                  </a:ext>
                </a:extLst>
              </p:cNvPr>
              <p:cNvSpPr txBox="1"/>
              <p:nvPr/>
            </p:nvSpPr>
            <p:spPr>
              <a:xfrm>
                <a:off x="206080" y="4932397"/>
                <a:ext cx="11985920" cy="640303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1A57A1-D897-4A1C-8B53-A293D6BB7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80" y="4932397"/>
                <a:ext cx="11985920" cy="6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4A3A4C4-72F5-48A7-AB8A-7BD76698C400}"/>
              </a:ext>
            </a:extLst>
          </p:cNvPr>
          <p:cNvSpPr txBox="1"/>
          <p:nvPr/>
        </p:nvSpPr>
        <p:spPr>
          <a:xfrm>
            <a:off x="206080" y="5652566"/>
            <a:ext cx="1198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解这个微分方程：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DF5D2C0-F70B-441F-9623-F79123D2D422}"/>
                  </a:ext>
                </a:extLst>
              </p:cNvPr>
              <p:cNvSpPr txBox="1"/>
              <p:nvPr/>
            </p:nvSpPr>
            <p:spPr>
              <a:xfrm>
                <a:off x="206080" y="6054628"/>
                <a:ext cx="1198592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DF5D2C0-F70B-441F-9623-F79123D2D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80" y="6054628"/>
                <a:ext cx="119859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1FD0FF3-EDB1-4247-90A6-C183F04C9B39}"/>
              </a:ext>
            </a:extLst>
          </p:cNvPr>
          <p:cNvSpPr txBox="1"/>
          <p:nvPr/>
        </p:nvSpPr>
        <p:spPr>
          <a:xfrm>
            <a:off x="206080" y="6494398"/>
            <a:ext cx="1198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也就是说，整个过程的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方差恒为单位矩阵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，所以叫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Variance Preserving SDE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72E6E3-D889-429E-A099-8F00A88AB49A}"/>
              </a:ext>
            </a:extLst>
          </p:cNvPr>
          <p:cNvSpPr txBox="1"/>
          <p:nvPr/>
        </p:nvSpPr>
        <p:spPr>
          <a:xfrm>
            <a:off x="0" y="69685"/>
            <a:ext cx="11888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视角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32CD3F-E54D-476C-A722-207AAA37801A}"/>
              </a:ext>
            </a:extLst>
          </p:cNvPr>
          <p:cNvSpPr txBox="1"/>
          <p:nvPr/>
        </p:nvSpPr>
        <p:spPr>
          <a:xfrm>
            <a:off x="206080" y="3352917"/>
            <a:ext cx="11671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DDPM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形式：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281D687-DF29-4D64-B986-7BC41C570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661" y="3132584"/>
            <a:ext cx="5800725" cy="7239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557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A977ECB-78A8-48EB-9ACF-634C75EFB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0" b="3621"/>
          <a:stretch/>
        </p:blipFill>
        <p:spPr>
          <a:xfrm>
            <a:off x="1132495" y="400110"/>
            <a:ext cx="9923865" cy="33046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F779D2-3DA9-410F-A5CF-170217460292}"/>
              </a:ext>
            </a:extLst>
          </p:cNvPr>
          <p:cNvSpPr txBox="1"/>
          <p:nvPr/>
        </p:nvSpPr>
        <p:spPr>
          <a:xfrm>
            <a:off x="0" y="0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从随机微分方程（SDE）到概率流ODE（</a:t>
            </a:r>
            <a:r>
              <a:rPr lang="en-US" altLang="zh-CN" sz="2000" b="1" dirty="0"/>
              <a:t>DDIM</a:t>
            </a:r>
            <a:r>
              <a:rPr lang="zh-CN" altLang="en-US" sz="2000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8607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F845AC-5DAB-4823-B067-FF37A5FC7AC6}"/>
              </a:ext>
            </a:extLst>
          </p:cNvPr>
          <p:cNvSpPr txBox="1"/>
          <p:nvPr/>
        </p:nvSpPr>
        <p:spPr>
          <a:xfrm>
            <a:off x="0" y="0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DDIM</a:t>
            </a:r>
            <a:r>
              <a:rPr lang="zh-CN" altLang="en-US" sz="2000" b="1" dirty="0"/>
              <a:t>回顾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CC5C30-E49C-4544-ABCA-EB1298C71C45}"/>
              </a:ext>
            </a:extLst>
          </p:cNvPr>
          <p:cNvSpPr txBox="1"/>
          <p:nvPr/>
        </p:nvSpPr>
        <p:spPr>
          <a:xfrm>
            <a:off x="0" y="40011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假设逆过程的条件分布为：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AA1CE9-C7A1-4E33-A205-D9B4C2706C22}"/>
                  </a:ext>
                </a:extLst>
              </p:cNvPr>
              <p:cNvSpPr txBox="1"/>
              <p:nvPr/>
            </p:nvSpPr>
            <p:spPr>
              <a:xfrm>
                <a:off x="0" y="896442"/>
                <a:ext cx="1219200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AA1CE9-C7A1-4E33-A205-D9B4C2706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96442"/>
                <a:ext cx="121920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16F39C6-E05A-4B98-9051-C0036669A4B9}"/>
                  </a:ext>
                </a:extLst>
              </p:cNvPr>
              <p:cNvSpPr txBox="1"/>
              <p:nvPr/>
            </p:nvSpPr>
            <p:spPr>
              <a:xfrm>
                <a:off x="0" y="1169552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为什么这样假设？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希望根据当前样本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和真实样本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来预测前一步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假设分布是高斯，且均值为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的线性组合，方便计算。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k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σ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待确定，目标是使逆过程分布与前向过程的一致。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16F39C6-E05A-4B98-9051-C0036669A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69552"/>
                <a:ext cx="12192000" cy="1200329"/>
              </a:xfrm>
              <a:prstGeom prst="rect">
                <a:avLst/>
              </a:prstGeom>
              <a:blipFill>
                <a:blip r:embed="rId3"/>
                <a:stretch>
                  <a:fillRect l="-500" t="-3046" b="-8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E490D9CE-1281-4741-B38C-5CA2EC0CC907}"/>
              </a:ext>
            </a:extLst>
          </p:cNvPr>
          <p:cNvSpPr txBox="1"/>
          <p:nvPr/>
        </p:nvSpPr>
        <p:spPr>
          <a:xfrm>
            <a:off x="-1" y="2385847"/>
            <a:ext cx="1206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扩散的加噪公式：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CF77799-4F9B-4562-AB4B-FD2C17DBB6FC}"/>
                  </a:ext>
                </a:extLst>
              </p:cNvPr>
              <p:cNvSpPr txBox="1"/>
              <p:nvPr/>
            </p:nvSpPr>
            <p:spPr>
              <a:xfrm>
                <a:off x="-1" y="2646509"/>
                <a:ext cx="12066309" cy="43217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CF77799-4F9B-4562-AB4B-FD2C17DB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646509"/>
                <a:ext cx="12066309" cy="432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320D3FD-5756-4459-B1D4-A235AB7DEF05}"/>
                  </a:ext>
                </a:extLst>
              </p:cNvPr>
              <p:cNvSpPr txBox="1"/>
              <p:nvPr/>
            </p:nvSpPr>
            <p:spPr>
              <a:xfrm>
                <a:off x="-1" y="3139689"/>
                <a:ext cx="12066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的表达为：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320D3FD-5756-4459-B1D4-A235AB7DE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139689"/>
                <a:ext cx="12066309" cy="369332"/>
              </a:xfrm>
              <a:prstGeom prst="rect">
                <a:avLst/>
              </a:prstGeom>
              <a:blipFill>
                <a:blip r:embed="rId5"/>
                <a:stretch>
                  <a:fillRect l="-40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804D9A9-B540-47CB-868E-C495225DDBD3}"/>
                  </a:ext>
                </a:extLst>
              </p:cNvPr>
              <p:cNvSpPr txBox="1"/>
              <p:nvPr/>
            </p:nvSpPr>
            <p:spPr>
              <a:xfrm>
                <a:off x="-1" y="3636021"/>
                <a:ext cx="12066309" cy="40312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, 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804D9A9-B540-47CB-868E-C495225DD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636021"/>
                <a:ext cx="12066309" cy="403124"/>
              </a:xfrm>
              <a:prstGeom prst="rect">
                <a:avLst/>
              </a:prstGeom>
              <a:blipFill>
                <a:blip r:embed="rId6"/>
                <a:stretch>
                  <a:fillRect t="-1493" b="-19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3FA5589-8CFC-4154-896A-28C650832884}"/>
                  </a:ext>
                </a:extLst>
              </p:cNvPr>
              <p:cNvSpPr txBox="1"/>
              <p:nvPr/>
            </p:nvSpPr>
            <p:spPr>
              <a:xfrm>
                <a:off x="-1" y="3977608"/>
                <a:ext cx="12066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的表达：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3FA5589-8CFC-4154-896A-28C650832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977608"/>
                <a:ext cx="12066309" cy="369332"/>
              </a:xfrm>
              <a:prstGeom prst="rect">
                <a:avLst/>
              </a:prstGeom>
              <a:blipFill>
                <a:blip r:embed="rId7"/>
                <a:stretch>
                  <a:fillRect l="-40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8F3545D1-09FC-4372-BB5D-A265A4C3571F}"/>
              </a:ext>
            </a:extLst>
          </p:cNvPr>
          <p:cNvSpPr txBox="1"/>
          <p:nvPr/>
        </p:nvSpPr>
        <p:spPr>
          <a:xfrm>
            <a:off x="-1" y="5888772"/>
            <a:ext cx="1206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噪声部分合并成：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9BB1797-E5C4-4C86-A7D3-F6259F4022D8}"/>
                  </a:ext>
                </a:extLst>
              </p:cNvPr>
              <p:cNvSpPr txBox="1"/>
              <p:nvPr/>
            </p:nvSpPr>
            <p:spPr>
              <a:xfrm>
                <a:off x="-1" y="6385103"/>
                <a:ext cx="12066309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9BB1797-E5C4-4C86-A7D3-F6259F402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385103"/>
                <a:ext cx="120663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2F522F6B-6CF0-41BA-BDD6-A9ACB1920A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6140" y="4474590"/>
            <a:ext cx="55340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7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F845AC-5DAB-4823-B067-FF37A5FC7AC6}"/>
              </a:ext>
            </a:extLst>
          </p:cNvPr>
          <p:cNvSpPr txBox="1"/>
          <p:nvPr/>
        </p:nvSpPr>
        <p:spPr>
          <a:xfrm>
            <a:off x="0" y="0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DDIM</a:t>
            </a:r>
            <a:r>
              <a:rPr lang="zh-CN" altLang="en-US" sz="2000" b="1" dirty="0"/>
              <a:t>回顾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5D7A7D-F734-48EF-89CF-DADE93D1F6A3}"/>
              </a:ext>
            </a:extLst>
          </p:cNvPr>
          <p:cNvSpPr txBox="1"/>
          <p:nvPr/>
        </p:nvSpPr>
        <p:spPr>
          <a:xfrm>
            <a:off x="0" y="469559"/>
            <a:ext cx="1209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由于加噪过程定义：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95D21B-C62B-4B51-8507-8EC8FEF654E8}"/>
                  </a:ext>
                </a:extLst>
              </p:cNvPr>
              <p:cNvSpPr txBox="1"/>
              <p:nvPr/>
            </p:nvSpPr>
            <p:spPr>
              <a:xfrm>
                <a:off x="0" y="965891"/>
                <a:ext cx="12094590" cy="43217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95D21B-C62B-4B51-8507-8EC8FEF65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5891"/>
                <a:ext cx="12094590" cy="4321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78AA9411-E526-4EB9-A371-8DCB4E0218E3}"/>
              </a:ext>
            </a:extLst>
          </p:cNvPr>
          <p:cNvSpPr txBox="1"/>
          <p:nvPr/>
        </p:nvSpPr>
        <p:spPr>
          <a:xfrm>
            <a:off x="0" y="1525061"/>
            <a:ext cx="1209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将均值和方差匹配，得：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1A8EB7-732F-4193-B6D3-419731F4BAD8}"/>
              </a:ext>
            </a:extLst>
          </p:cNvPr>
          <p:cNvSpPr txBox="1"/>
          <p:nvPr/>
        </p:nvSpPr>
        <p:spPr>
          <a:xfrm>
            <a:off x="0" y="3059668"/>
            <a:ext cx="12094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从方差匹配式：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4C6A1E-920E-4D55-BF4F-499172CBD407}"/>
                  </a:ext>
                </a:extLst>
              </p:cNvPr>
              <p:cNvSpPr txBox="1"/>
              <p:nvPr/>
            </p:nvSpPr>
            <p:spPr>
              <a:xfrm>
                <a:off x="0" y="3556000"/>
                <a:ext cx="12094590" cy="81028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4C6A1E-920E-4D55-BF4F-499172CBD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56000"/>
                <a:ext cx="12094590" cy="8102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48A8-597D-4278-92CA-DF71B46F1AA7}"/>
                  </a:ext>
                </a:extLst>
              </p:cNvPr>
              <p:cNvSpPr txBox="1"/>
              <p:nvPr/>
            </p:nvSpPr>
            <p:spPr>
              <a:xfrm>
                <a:off x="0" y="4493286"/>
                <a:ext cx="12094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代入均值匹配式，解出参数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48A8-597D-4278-92CA-DF71B46F1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3286"/>
                <a:ext cx="12094590" cy="369332"/>
              </a:xfrm>
              <a:prstGeom prst="rect">
                <a:avLst/>
              </a:prstGeom>
              <a:blipFill>
                <a:blip r:embed="rId4"/>
                <a:stretch>
                  <a:fillRect l="-40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853067D-7D98-4F40-A06F-300E4B84491B}"/>
                  </a:ext>
                </a:extLst>
              </p:cNvPr>
              <p:cNvSpPr txBox="1"/>
              <p:nvPr/>
            </p:nvSpPr>
            <p:spPr>
              <a:xfrm>
                <a:off x="0" y="4989618"/>
                <a:ext cx="12094590" cy="81028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853067D-7D98-4F40-A06F-300E4B84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89618"/>
                <a:ext cx="12094590" cy="8102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171C3FE-C68D-4338-8A94-6C1F605DEB6E}"/>
                  </a:ext>
                </a:extLst>
              </p:cNvPr>
              <p:cNvSpPr txBox="1"/>
              <p:nvPr/>
            </p:nvSpPr>
            <p:spPr>
              <a:xfrm>
                <a:off x="0" y="5926904"/>
                <a:ext cx="1209459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结构表示：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171C3FE-C68D-4338-8A94-6C1F605DE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26904"/>
                <a:ext cx="12094590" cy="427746"/>
              </a:xfrm>
              <a:prstGeom prst="rect">
                <a:avLst/>
              </a:prstGeom>
              <a:blipFill>
                <a:blip r:embed="rId6"/>
                <a:stretch>
                  <a:fillRect l="-403"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8A14077-5108-48E7-AFE1-C317CCE1296E}"/>
                  </a:ext>
                </a:extLst>
              </p:cNvPr>
              <p:cNvSpPr txBox="1"/>
              <p:nvPr/>
            </p:nvSpPr>
            <p:spPr>
              <a:xfrm>
                <a:off x="2872295" y="6055023"/>
                <a:ext cx="6350000" cy="802977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8A14077-5108-48E7-AFE1-C317CCE1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295" y="6055023"/>
                <a:ext cx="6350000" cy="8029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C9A65391-6D43-4EE8-9970-5A651F2F4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303" y="2043643"/>
            <a:ext cx="35242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7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0F845AC-5DAB-4823-B067-FF37A5FC7AC6}"/>
              </a:ext>
            </a:extLst>
          </p:cNvPr>
          <p:cNvSpPr txBox="1"/>
          <p:nvPr/>
        </p:nvSpPr>
        <p:spPr>
          <a:xfrm>
            <a:off x="0" y="0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DDIM</a:t>
            </a:r>
            <a:r>
              <a:rPr lang="zh-CN" altLang="en-US" sz="2000" b="1" dirty="0"/>
              <a:t>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95D3D4-D7DB-4CB1-BA80-63EA9BA52DA5}"/>
                  </a:ext>
                </a:extLst>
              </p:cNvPr>
              <p:cNvSpPr txBox="1"/>
              <p:nvPr/>
            </p:nvSpPr>
            <p:spPr>
              <a:xfrm>
                <a:off x="-1" y="400110"/>
                <a:ext cx="120380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不可得，用模型预测的噪声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代替：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95D3D4-D7DB-4CB1-BA80-63EA9BA52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00110"/>
                <a:ext cx="12038029" cy="369332"/>
              </a:xfrm>
              <a:prstGeom prst="rect">
                <a:avLst/>
              </a:prstGeom>
              <a:blipFill>
                <a:blip r:embed="rId2"/>
                <a:stretch>
                  <a:fillRect l="-40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845A014-FD3E-4537-9362-BF54BF1840C8}"/>
                  </a:ext>
                </a:extLst>
              </p:cNvPr>
              <p:cNvSpPr txBox="1"/>
              <p:nvPr/>
            </p:nvSpPr>
            <p:spPr>
              <a:xfrm>
                <a:off x="-2" y="729826"/>
                <a:ext cx="12038029" cy="802977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845A014-FD3E-4537-9362-BF54BF18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729826"/>
                <a:ext cx="12038029" cy="802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DD30834F-1DB6-447A-84EF-37D75ACCF1CF}"/>
              </a:ext>
            </a:extLst>
          </p:cNvPr>
          <p:cNvSpPr txBox="1"/>
          <p:nvPr/>
        </p:nvSpPr>
        <p:spPr>
          <a:xfrm>
            <a:off x="-3" y="1377554"/>
            <a:ext cx="12038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将上式代入，得到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的采样公式：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844852-630E-4175-A87C-E70999EA5ADD}"/>
                  </a:ext>
                </a:extLst>
              </p:cNvPr>
              <p:cNvSpPr txBox="1"/>
              <p:nvPr/>
            </p:nvSpPr>
            <p:spPr>
              <a:xfrm>
                <a:off x="-3" y="1873886"/>
                <a:ext cx="12038029" cy="802977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844852-630E-4175-A87C-E70999EA5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1873886"/>
                <a:ext cx="12038029" cy="802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8AAD1EE-1542-49D6-B8AE-8BC789451F09}"/>
                  </a:ext>
                </a:extLst>
              </p:cNvPr>
              <p:cNvSpPr txBox="1"/>
              <p:nvPr/>
            </p:nvSpPr>
            <p:spPr>
              <a:xfrm>
                <a:off x="-3" y="2803863"/>
                <a:ext cx="12038029" cy="1792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∼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σ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 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，采样是确定性的（速度快，结果稳定）。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σ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 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，采样是随机的（增加多样性，但速度略慢）。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σ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可调，灵活权衡速度与质量。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DDIM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允许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非马尔可夫跳步采样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，可以直接从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采样到任意时刻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prev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8AAD1EE-1542-49D6-B8AE-8BC78945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2803863"/>
                <a:ext cx="12038029" cy="1792222"/>
              </a:xfrm>
              <a:prstGeom prst="rect">
                <a:avLst/>
              </a:prstGeom>
              <a:blipFill>
                <a:blip r:embed="rId5"/>
                <a:stretch>
                  <a:fillRect l="-506" t="-2041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9BD3A8-2255-4EFC-9A17-CEE5439F3E24}"/>
                  </a:ext>
                </a:extLst>
              </p:cNvPr>
              <p:cNvSpPr txBox="1"/>
              <p:nvPr/>
            </p:nvSpPr>
            <p:spPr>
              <a:xfrm>
                <a:off x="153971" y="4677469"/>
                <a:ext cx="12038029" cy="802977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prev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</a:rPr>
                                    <m:t>prev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</a:rPr>
                                    <m:t>prev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9BD3A8-2255-4EFC-9A17-CEE5439F3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1" y="4677469"/>
                <a:ext cx="12038029" cy="8029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85FDE454-AC21-4DA7-B5EE-88C94769182D}"/>
              </a:ext>
            </a:extLst>
          </p:cNvPr>
          <p:cNvSpPr txBox="1"/>
          <p:nvPr/>
        </p:nvSpPr>
        <p:spPr>
          <a:xfrm>
            <a:off x="0" y="5408214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这样可以极大加速采样过程。</a:t>
            </a:r>
          </a:p>
        </p:txBody>
      </p:sp>
    </p:spTree>
    <p:extLst>
      <p:ext uri="{BB962C8B-B14F-4D97-AF65-F5344CB8AC3E}">
        <p14:creationId xmlns:p14="http://schemas.microsoft.com/office/powerpoint/2010/main" val="141253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33A74C3-55B3-4D53-ACDE-F3A5B30B714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回顾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的反向过程，重写为易理解的形式：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716706-F7E9-448C-B86C-776A3DE16579}"/>
                  </a:ext>
                </a:extLst>
              </p:cNvPr>
              <p:cNvSpPr txBox="1"/>
              <p:nvPr/>
            </p:nvSpPr>
            <p:spPr>
              <a:xfrm>
                <a:off x="0" y="496332"/>
                <a:ext cx="12192000" cy="98405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716706-F7E9-448C-B86C-776A3DE16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6332"/>
                <a:ext cx="12192000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64ECEFC-8779-4CF5-98BE-30F6B9628C6C}"/>
                  </a:ext>
                </a:extLst>
              </p:cNvPr>
              <p:cNvSpPr txBox="1"/>
              <p:nvPr/>
            </p:nvSpPr>
            <p:spPr>
              <a:xfrm>
                <a:off x="0" y="140405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左边是时间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− </m:t>
                    </m:r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Δt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的“去噪后变量”：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64ECEFC-8779-4CF5-98BE-30F6B9628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4059"/>
                <a:ext cx="12192000" cy="369332"/>
              </a:xfrm>
              <a:prstGeom prst="rect">
                <a:avLst/>
              </a:prstGeom>
              <a:blipFill>
                <a:blip r:embed="rId3"/>
                <a:stretch>
                  <a:fillRect l="-500" t="-14754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31ECBB-420C-41E1-A204-9D13434028B4}"/>
                  </a:ext>
                </a:extLst>
              </p:cNvPr>
              <p:cNvSpPr txBox="1"/>
              <p:nvPr/>
            </p:nvSpPr>
            <p:spPr>
              <a:xfrm>
                <a:off x="0" y="1404059"/>
                <a:ext cx="12192000" cy="640303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31ECBB-420C-41E1-A204-9D1343402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4059"/>
                <a:ext cx="12192000" cy="6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9ADDC2-66F1-4D22-A5E5-B6EAA5EC53AF}"/>
                  </a:ext>
                </a:extLst>
              </p:cNvPr>
              <p:cNvSpPr txBox="1"/>
              <p:nvPr/>
            </p:nvSpPr>
            <p:spPr>
              <a:xfrm>
                <a:off x="0" y="1957212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右边是当前时间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的去噪变量：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9ADDC2-66F1-4D22-A5E5-B6EAA5EC5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57212"/>
                <a:ext cx="12192000" cy="369332"/>
              </a:xfrm>
              <a:prstGeom prst="rect">
                <a:avLst/>
              </a:prstGeom>
              <a:blipFill>
                <a:blip r:embed="rId5"/>
                <a:stretch>
                  <a:fillRect l="-500" t="-14754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1C62970-7EB9-4038-B762-538294D12660}"/>
                  </a:ext>
                </a:extLst>
              </p:cNvPr>
              <p:cNvSpPr txBox="1"/>
              <p:nvPr/>
            </p:nvSpPr>
            <p:spPr>
              <a:xfrm>
                <a:off x="0" y="2001428"/>
                <a:ext cx="12192000" cy="63049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1C62970-7EB9-4038-B762-538294D1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1428"/>
                <a:ext cx="12192000" cy="630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E4358FD-9A8B-4EAE-A436-FA6A6A5ED4FE}"/>
                  </a:ext>
                </a:extLst>
              </p:cNvPr>
              <p:cNvSpPr txBox="1"/>
              <p:nvPr/>
            </p:nvSpPr>
            <p:spPr>
              <a:xfrm>
                <a:off x="0" y="2510365"/>
                <a:ext cx="12192000" cy="720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差值乘以模型预测噪声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θ</m:t>
                        </m:r>
                      </m:sub>
                      <m:sup>
                        <m:d>
                          <m:d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，控制步长。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定义噪声强度函数：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E4358FD-9A8B-4EAE-A436-FA6A6A5ED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0365"/>
                <a:ext cx="12192000" cy="720005"/>
              </a:xfrm>
              <a:prstGeom prst="rect">
                <a:avLst/>
              </a:prstGeom>
              <a:blipFill>
                <a:blip r:embed="rId7"/>
                <a:stretch>
                  <a:fillRect l="-500" t="-847" b="-12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5AEB1A2-6BA7-4F92-8756-89E6E3F7ECE0}"/>
                  </a:ext>
                </a:extLst>
              </p:cNvPr>
              <p:cNvSpPr txBox="1"/>
              <p:nvPr/>
            </p:nvSpPr>
            <p:spPr>
              <a:xfrm>
                <a:off x="-103695" y="2870367"/>
                <a:ext cx="12192000" cy="91069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≔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5AEB1A2-6BA7-4F92-8756-89E6E3F7E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695" y="2870367"/>
                <a:ext cx="12192000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B192C619-223C-4DFE-BE36-3FFB80F1170F}"/>
              </a:ext>
            </a:extLst>
          </p:cNvPr>
          <p:cNvSpPr txBox="1"/>
          <p:nvPr/>
        </p:nvSpPr>
        <p:spPr>
          <a:xfrm>
            <a:off x="0" y="384816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）式写成更简洁的形式：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C910B1-C1BF-4405-8BE2-7EA780140894}"/>
                  </a:ext>
                </a:extLst>
              </p:cNvPr>
              <p:cNvSpPr txBox="1"/>
              <p:nvPr/>
            </p:nvSpPr>
            <p:spPr>
              <a:xfrm>
                <a:off x="-103695" y="4141068"/>
                <a:ext cx="12192000" cy="44300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44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C910B1-C1BF-4405-8BE2-7EA780140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695" y="4141068"/>
                <a:ext cx="12192000" cy="443006"/>
              </a:xfrm>
              <a:prstGeom prst="rect">
                <a:avLst/>
              </a:prstGeom>
              <a:blipFill>
                <a:blip r:embed="rId9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6DF474C-5FCF-4543-9514-44ED68D8CA78}"/>
                  </a:ext>
                </a:extLst>
              </p:cNvPr>
              <p:cNvSpPr txBox="1"/>
              <p:nvPr/>
            </p:nvSpPr>
            <p:spPr>
              <a:xfrm>
                <a:off x="0" y="4649945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两边同时除以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Δ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6DF474C-5FCF-4543-9514-44ED68D8C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9945"/>
                <a:ext cx="12192000" cy="369332"/>
              </a:xfrm>
              <a:prstGeom prst="rect">
                <a:avLst/>
              </a:prstGeom>
              <a:blipFill>
                <a:blip r:embed="rId10"/>
                <a:stretch>
                  <a:fillRect l="-40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C78530D-5AF0-4BE3-8F4D-14615388B80F}"/>
                  </a:ext>
                </a:extLst>
              </p:cNvPr>
              <p:cNvSpPr txBox="1"/>
              <p:nvPr/>
            </p:nvSpPr>
            <p:spPr>
              <a:xfrm>
                <a:off x="-263951" y="4770222"/>
                <a:ext cx="12192000" cy="62985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C78530D-5AF0-4BE3-8F4D-14615388B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3951" y="4770222"/>
                <a:ext cx="12192000" cy="6298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B52B475-C233-43CD-A650-70A988872ED2}"/>
                  </a:ext>
                </a:extLst>
              </p:cNvPr>
              <p:cNvSpPr txBox="1"/>
              <p:nvPr/>
            </p:nvSpPr>
            <p:spPr>
              <a:xfrm>
                <a:off x="0" y="5427142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Δ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→0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，转为连续时间导数：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B52B475-C233-43CD-A650-70A98887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27142"/>
                <a:ext cx="12192000" cy="369332"/>
              </a:xfrm>
              <a:prstGeom prst="rect">
                <a:avLst/>
              </a:prstGeom>
              <a:blipFill>
                <a:blip r:embed="rId12"/>
                <a:stretch>
                  <a:fillRect l="-4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4A23A1F-A83C-4B21-BF89-EFB63CBBE46F}"/>
                  </a:ext>
                </a:extLst>
              </p:cNvPr>
              <p:cNvSpPr txBox="1"/>
              <p:nvPr/>
            </p:nvSpPr>
            <p:spPr>
              <a:xfrm>
                <a:off x="0" y="5685797"/>
                <a:ext cx="12192000" cy="640303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4A23A1F-A83C-4B21-BF89-EFB63CBB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5797"/>
                <a:ext cx="12192000" cy="6403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03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B52B475-C233-43CD-A650-70A988872ED2}"/>
                  </a:ext>
                </a:extLst>
              </p:cNvPr>
              <p:cNvSpPr txBox="1"/>
              <p:nvPr/>
            </p:nvSpPr>
            <p:spPr>
              <a:xfrm>
                <a:off x="0" y="110424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Δ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→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，转为连续时间导数：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B52B475-C233-43CD-A650-70A98887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424"/>
                <a:ext cx="12192000" cy="369332"/>
              </a:xfrm>
              <a:prstGeom prst="rect">
                <a:avLst/>
              </a:prstGeom>
              <a:blipFill>
                <a:blip r:embed="rId2"/>
                <a:stretch>
                  <a:fillRect l="-4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4A23A1F-A83C-4B21-BF89-EFB63CBBE46F}"/>
                  </a:ext>
                </a:extLst>
              </p:cNvPr>
              <p:cNvSpPr txBox="1"/>
              <p:nvPr/>
            </p:nvSpPr>
            <p:spPr>
              <a:xfrm>
                <a:off x="0" y="369079"/>
                <a:ext cx="12192000" cy="640303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4A23A1F-A83C-4B21-BF89-EFB63CBB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079"/>
                <a:ext cx="12192000" cy="640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460425F-21E3-4A86-8CB5-5D776812ED9F}"/>
                  </a:ext>
                </a:extLst>
              </p:cNvPr>
              <p:cNvSpPr txBox="1"/>
              <p:nvPr/>
            </p:nvSpPr>
            <p:spPr>
              <a:xfrm>
                <a:off x="0" y="1009382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注意，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的关系为：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460425F-21E3-4A86-8CB5-5D776812E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9382"/>
                <a:ext cx="12192000" cy="369332"/>
              </a:xfrm>
              <a:prstGeom prst="rect">
                <a:avLst/>
              </a:prstGeom>
              <a:blipFill>
                <a:blip r:embed="rId4"/>
                <a:stretch>
                  <a:fillRect l="-40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3BA3FBA-531B-4CA9-A014-EBF46A8C671F}"/>
                  </a:ext>
                </a:extLst>
              </p:cNvPr>
              <p:cNvSpPr txBox="1"/>
              <p:nvPr/>
            </p:nvSpPr>
            <p:spPr>
              <a:xfrm>
                <a:off x="188537" y="1412217"/>
                <a:ext cx="12192000" cy="74616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3BA3FBA-531B-4CA9-A014-EBF46A8C6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37" y="1412217"/>
                <a:ext cx="12192000" cy="746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86E5CDD3-84A8-4E61-9A32-BAD33E7CA7D3}"/>
              </a:ext>
            </a:extLst>
          </p:cNvPr>
          <p:cNvSpPr txBox="1"/>
          <p:nvPr/>
        </p:nvSpPr>
        <p:spPr>
          <a:xfrm>
            <a:off x="0" y="2190394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最终得到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对应的概率流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ODE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90164DB-B350-40B5-948A-B2946A53B4EF}"/>
                  </a:ext>
                </a:extLst>
              </p:cNvPr>
              <p:cNvSpPr txBox="1"/>
              <p:nvPr/>
            </p:nvSpPr>
            <p:spPr>
              <a:xfrm>
                <a:off x="0" y="2686726"/>
                <a:ext cx="12192000" cy="80823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90164DB-B350-40B5-948A-B2946A53B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6726"/>
                <a:ext cx="12192000" cy="808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1A4FD66F-144B-4687-BB30-EBEEF238DC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00" b="3621"/>
          <a:stretch/>
        </p:blipFill>
        <p:spPr>
          <a:xfrm>
            <a:off x="1847655" y="3621961"/>
            <a:ext cx="9137572" cy="30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12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AEA8EE5-96CB-40ED-898D-65C8A429121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的流形几何视角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背景：流形假设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在高维数据建模中，通常假设真实数据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分布在一个低维流形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ℳ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上。</a:t>
                </a:r>
                <a:b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例如，自然图像、语音信号等都可能位于复杂的低维流形中。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定义：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ℳ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：干净数据的真实流形。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ℳ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𝓉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步加噪后的“噪声流形”，逐步膨胀。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正向过程（加噪阶段）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正向扩散把数据逐步从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ℳ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推向高斯分布：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每一步的加噪：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AEA8EE5-96CB-40ED-898D-65C8A4291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3416320"/>
              </a:xfrm>
              <a:prstGeom prst="rect">
                <a:avLst/>
              </a:prstGeom>
              <a:blipFill>
                <a:blip r:embed="rId2"/>
                <a:stretch>
                  <a:fillRect l="-400" t="-893" b="-1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A0A9093-97D7-4F63-888D-77A673716D26}"/>
                  </a:ext>
                </a:extLst>
              </p:cNvPr>
              <p:cNvSpPr txBox="1"/>
              <p:nvPr/>
            </p:nvSpPr>
            <p:spPr>
              <a:xfrm>
                <a:off x="-245097" y="3253269"/>
                <a:ext cx="12192000" cy="37042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A0A9093-97D7-4F63-888D-77A673716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5097" y="3253269"/>
                <a:ext cx="12192000" cy="37042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3D21A11-1393-48C3-9ECC-7EC9A2275D28}"/>
              </a:ext>
            </a:extLst>
          </p:cNvPr>
          <p:cNvSpPr txBox="1"/>
          <p:nvPr/>
        </p:nvSpPr>
        <p:spPr>
          <a:xfrm>
            <a:off x="0" y="365148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累计的加噪结果：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C46A811-D40F-457E-81DB-A2191D9A532A}"/>
                  </a:ext>
                </a:extLst>
              </p:cNvPr>
              <p:cNvSpPr txBox="1"/>
              <p:nvPr/>
            </p:nvSpPr>
            <p:spPr>
              <a:xfrm>
                <a:off x="0" y="3513714"/>
                <a:ext cx="12192000" cy="86773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, </m:t>
                      </m:r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tag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C46A811-D40F-457E-81DB-A2191D9A5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13714"/>
                <a:ext cx="12192000" cy="867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E2FEDF-0F83-46FE-90CC-17E43B31742D}"/>
                  </a:ext>
                </a:extLst>
              </p:cNvPr>
              <p:cNvSpPr txBox="1"/>
              <p:nvPr/>
            </p:nvSpPr>
            <p:spPr>
              <a:xfrm>
                <a:off x="0" y="4295710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几何意义：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每步加噪相当于把数据从流形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ℳ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逐步扩散到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ℳ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𝓉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ℳ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𝓉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是包裹在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ℳ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外的一层高斯噪声壳。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→</m:t>
                    </m:r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，数据完全变为高斯噪声，流形结构被“淹没”。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E2FEDF-0F83-46FE-90CC-17E43B317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95710"/>
                <a:ext cx="12192000" cy="1200329"/>
              </a:xfrm>
              <a:prstGeom prst="rect">
                <a:avLst/>
              </a:prstGeom>
              <a:blipFill>
                <a:blip r:embed="rId5"/>
                <a:stretch>
                  <a:fillRect l="-500" t="-3046" b="-8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62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8F1917-0F91-4FDF-9D3D-7E744306D1AC}"/>
              </a:ext>
            </a:extLst>
          </p:cNvPr>
          <p:cNvSpPr txBox="1"/>
          <p:nvPr/>
        </p:nvSpPr>
        <p:spPr>
          <a:xfrm>
            <a:off x="1981200" y="1187777"/>
            <a:ext cx="8737076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/>
              <a:t>Score-Based Generative Modeling through Stochastic Differential Equations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扩散模型的可控生成：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Classifier Guidance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和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Classifier-Free Guidance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论文分享：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RB-Modulation: Training-Free Personalization using Stochastic Optimal Control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其他论文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8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AEA8EE5-96CB-40ED-898D-65C8A429121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</a:t>
            </a:r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1A4A28B-0421-4F9C-8917-EF0CC8654114}"/>
                  </a:ext>
                </a:extLst>
              </p:cNvPr>
              <p:cNvSpPr txBox="1"/>
              <p:nvPr/>
            </p:nvSpPr>
            <p:spPr>
              <a:xfrm>
                <a:off x="-179109" y="351507"/>
                <a:ext cx="12192000" cy="404983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1A4A28B-0421-4F9C-8917-EF0CC865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109" y="351507"/>
                <a:ext cx="12192000" cy="404983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894B9B-7D4C-4204-B13D-901026672385}"/>
                  </a:ext>
                </a:extLst>
              </p:cNvPr>
              <p:cNvSpPr txBox="1"/>
              <p:nvPr/>
            </p:nvSpPr>
            <p:spPr>
              <a:xfrm>
                <a:off x="0" y="839486"/>
                <a:ext cx="12192000" cy="175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几何解释：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ℳ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𝒯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（高斯空间）逐步回到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ℳ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（数据流形）。</a:t>
                </a: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每一步的几何操作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4.1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去噪估计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通过模型预测的噪声</m:t>
                    </m:r>
                    <m:r>
                      <a:rPr lang="zh-CN" altLang="en-US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估计干净数据：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894B9B-7D4C-4204-B13D-901026672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9486"/>
                <a:ext cx="12192000" cy="1754391"/>
              </a:xfrm>
              <a:prstGeom prst="rect">
                <a:avLst/>
              </a:prstGeom>
              <a:blipFill>
                <a:blip r:embed="rId3"/>
                <a:stretch>
                  <a:fillRect l="-400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6C6B968-4E63-47DC-8918-B4AECC725957}"/>
                  </a:ext>
                </a:extLst>
              </p:cNvPr>
              <p:cNvSpPr txBox="1"/>
              <p:nvPr/>
            </p:nvSpPr>
            <p:spPr>
              <a:xfrm>
                <a:off x="-179109" y="2030980"/>
                <a:ext cx="12192000" cy="72904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6C6B968-4E63-47DC-8918-B4AECC72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109" y="2030980"/>
                <a:ext cx="12192000" cy="729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03358BE-B7C9-4278-9789-84E25A75A0D3}"/>
                  </a:ext>
                </a:extLst>
              </p:cNvPr>
              <p:cNvSpPr txBox="1"/>
              <p:nvPr/>
            </p:nvSpPr>
            <p:spPr>
              <a:xfrm>
                <a:off x="0" y="2640364"/>
                <a:ext cx="12192000" cy="1200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投影回流形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𝓜</m:t>
                    </m:r>
                  </m:oMath>
                </a14:m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的估计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重新加噪到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采样</m:t>
                    </m:r>
                    <m:r>
                      <a:rPr lang="zh-CN" altLang="en-US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x_{t-1}$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03358BE-B7C9-4278-9789-84E25A75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0364"/>
                <a:ext cx="12192000" cy="1200393"/>
              </a:xfrm>
              <a:prstGeom prst="rect">
                <a:avLst/>
              </a:prstGeom>
              <a:blipFill>
                <a:blip r:embed="rId5"/>
                <a:stretch>
                  <a:fillRect l="-400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94D9077-B126-4451-846D-5FA8E1B28A02}"/>
                  </a:ext>
                </a:extLst>
              </p:cNvPr>
              <p:cNvSpPr txBox="1"/>
              <p:nvPr/>
            </p:nvSpPr>
            <p:spPr>
              <a:xfrm>
                <a:off x="-75414" y="3500351"/>
                <a:ext cx="12192000" cy="40312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, 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94D9077-B126-4451-846D-5FA8E1B28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414" y="3500351"/>
                <a:ext cx="12192000" cy="403124"/>
              </a:xfrm>
              <a:prstGeom prst="rect">
                <a:avLst/>
              </a:prstGeom>
              <a:blipFill>
                <a:blip r:embed="rId6"/>
                <a:stretch>
                  <a:fillRect t="-1515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DEE8C3A2-12C6-46B5-9560-5EF4CB562A95}"/>
              </a:ext>
            </a:extLst>
          </p:cNvPr>
          <p:cNvSpPr txBox="1"/>
          <p:nvPr/>
        </p:nvSpPr>
        <p:spPr>
          <a:xfrm>
            <a:off x="65988" y="3985727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其中：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864CA9A-2C4B-4E79-8E3E-D871F5A9BDD3}"/>
                  </a:ext>
                </a:extLst>
              </p:cNvPr>
              <p:cNvSpPr txBox="1"/>
              <p:nvPr/>
            </p:nvSpPr>
            <p:spPr>
              <a:xfrm>
                <a:off x="-179109" y="4004244"/>
                <a:ext cx="12192000" cy="802977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864CA9A-2C4B-4E79-8E3E-D871F5A9B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109" y="4004244"/>
                <a:ext cx="12192000" cy="8029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49A31F42-9756-48F1-861F-A9EAC4D6B733}"/>
              </a:ext>
            </a:extLst>
          </p:cNvPr>
          <p:cNvSpPr txBox="1"/>
          <p:nvPr/>
        </p:nvSpPr>
        <p:spPr>
          <a:xfrm>
            <a:off x="65988" y="495208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方差：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871CED8-87D2-4019-A9B8-54E9778AF02A}"/>
                  </a:ext>
                </a:extLst>
              </p:cNvPr>
              <p:cNvSpPr txBox="1"/>
              <p:nvPr/>
            </p:nvSpPr>
            <p:spPr>
              <a:xfrm>
                <a:off x="65988" y="4807221"/>
                <a:ext cx="12192000" cy="65954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tag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871CED8-87D2-4019-A9B8-54E9778A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" y="4807221"/>
                <a:ext cx="12192000" cy="659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42A041B-EBF2-4EFB-BBD5-3989D810F4CC}"/>
                  </a:ext>
                </a:extLst>
              </p:cNvPr>
              <p:cNvSpPr txBox="1"/>
              <p:nvPr/>
            </p:nvSpPr>
            <p:spPr>
              <a:xfrm>
                <a:off x="0" y="5488545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先将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拉回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（估计的数据流形点）。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再在这个点上加上新的随机噪声，跳到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ℳ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𝓉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42A041B-EBF2-4EFB-BBD5-3989D810F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88545"/>
                <a:ext cx="12192000" cy="646331"/>
              </a:xfrm>
              <a:prstGeom prst="rect">
                <a:avLst/>
              </a:prstGeom>
              <a:blipFill>
                <a:blip r:embed="rId9"/>
                <a:stretch>
                  <a:fillRect l="-500" t="-8491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A119DD2-36AA-44B0-BC3E-BA19B9F8DE88}"/>
                  </a:ext>
                </a:extLst>
              </p:cNvPr>
              <p:cNvSpPr txBox="1"/>
              <p:nvPr/>
            </p:nvSpPr>
            <p:spPr>
              <a:xfrm>
                <a:off x="5618480" y="5556495"/>
                <a:ext cx="6313131" cy="1200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可以把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的采样过程形象化为：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多次“随机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zig-zag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式跳跃”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每一步：回拉到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ℳ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（去噪）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跳转到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ℳ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𝓉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（加噪）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重复这一过程，最终从高斯空间回到数据流形。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A119DD2-36AA-44B0-BC3E-BA19B9F8D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480" y="5556495"/>
                <a:ext cx="6313131" cy="1200329"/>
              </a:xfrm>
              <a:prstGeom prst="rect">
                <a:avLst/>
              </a:prstGeom>
              <a:blipFill>
                <a:blip r:embed="rId10"/>
                <a:stretch>
                  <a:fillRect l="-1063" t="-2538" b="-8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06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9370C0-7E83-4A0F-A91A-72D55C122C8F}"/>
              </a:ext>
            </a:extLst>
          </p:cNvPr>
          <p:cNvSpPr txBox="1"/>
          <p:nvPr/>
        </p:nvSpPr>
        <p:spPr>
          <a:xfrm>
            <a:off x="-1" y="0"/>
            <a:ext cx="1229255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的流形几何视角对比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采样公式、流形操作、路径形态、随机性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进行几何视角的逐步对比。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D87E550-1511-497B-9AE6-4246FDCB8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27"/>
          <a:stretch/>
        </p:blipFill>
        <p:spPr>
          <a:xfrm>
            <a:off x="2701613" y="1150070"/>
            <a:ext cx="6543675" cy="55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9370C0-7E83-4A0F-A91A-72D55C122C8F}"/>
              </a:ext>
            </a:extLst>
          </p:cNvPr>
          <p:cNvSpPr txBox="1"/>
          <p:nvPr/>
        </p:nvSpPr>
        <p:spPr>
          <a:xfrm>
            <a:off x="-1" y="0"/>
            <a:ext cx="1229255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的流形几何视角对比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采样公式、流形操作、路径形态、随机性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进行几何视角的逐步对比。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816336-0EAA-4FEA-8AFB-F11730E0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984885"/>
            <a:ext cx="6486525" cy="57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62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9370C0-7E83-4A0F-A91A-72D55C122C8F}"/>
              </a:ext>
            </a:extLst>
          </p:cNvPr>
          <p:cNvSpPr txBox="1"/>
          <p:nvPr/>
        </p:nvSpPr>
        <p:spPr>
          <a:xfrm>
            <a:off x="-1" y="0"/>
            <a:ext cx="1229255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的流形几何视角对比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采样公式、流形操作、路径形态、随机性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进行几何视角的逐步对比。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37CA9C-19F4-4EF9-9EF1-7D8033DF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62" y="1098369"/>
            <a:ext cx="65246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26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9370C0-7E83-4A0F-A91A-72D55C122C8F}"/>
              </a:ext>
            </a:extLst>
          </p:cNvPr>
          <p:cNvSpPr txBox="1"/>
          <p:nvPr/>
        </p:nvSpPr>
        <p:spPr>
          <a:xfrm>
            <a:off x="-1" y="0"/>
            <a:ext cx="1229255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的流形几何视角对比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采样公式、流形操作、路径形态、随机性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进行几何视角的逐步对比。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8CE7C9-E593-4D00-865A-D08967A4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1164357"/>
            <a:ext cx="64293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7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9370C0-7E83-4A0F-A91A-72D55C122C8F}"/>
              </a:ext>
            </a:extLst>
          </p:cNvPr>
          <p:cNvSpPr txBox="1"/>
          <p:nvPr/>
        </p:nvSpPr>
        <p:spPr>
          <a:xfrm>
            <a:off x="-1" y="0"/>
            <a:ext cx="1229255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的流形几何视角对比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采样公式、流形操作、路径形态、随机性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进行几何视角的逐步对比。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DE239A-E49E-4876-8134-FCE96F35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076325"/>
            <a:ext cx="64674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3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9370C0-7E83-4A0F-A91A-72D55C122C8F}"/>
              </a:ext>
            </a:extLst>
          </p:cNvPr>
          <p:cNvSpPr txBox="1"/>
          <p:nvPr/>
        </p:nvSpPr>
        <p:spPr>
          <a:xfrm>
            <a:off x="-1" y="0"/>
            <a:ext cx="1229255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的流形几何视角对比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采样公式、流形操作、路径形态、随机性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进行几何视角的逐步对比。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B317B7-32B2-4A0A-99D5-53AA0B3A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1147762"/>
            <a:ext cx="64293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4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A5A3A4-C1B6-4A13-BBFA-9B8106D4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113246"/>
            <a:ext cx="6496050" cy="4857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89EDAA-84B4-4CC0-AEB1-3111F49FED46}"/>
              </a:ext>
            </a:extLst>
          </p:cNvPr>
          <p:cNvSpPr txBox="1"/>
          <p:nvPr/>
        </p:nvSpPr>
        <p:spPr>
          <a:xfrm>
            <a:off x="-1" y="0"/>
            <a:ext cx="1229255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的流形几何视角对比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采样公式、流形操作、路径形态、随机性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进行几何视角的逐步对比。</a:t>
            </a:r>
          </a:p>
        </p:txBody>
      </p:sp>
    </p:spTree>
    <p:extLst>
      <p:ext uri="{BB962C8B-B14F-4D97-AF65-F5344CB8AC3E}">
        <p14:creationId xmlns:p14="http://schemas.microsoft.com/office/powerpoint/2010/main" val="2126099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9370C0-7E83-4A0F-A91A-72D55C122C8F}"/>
              </a:ext>
            </a:extLst>
          </p:cNvPr>
          <p:cNvSpPr txBox="1"/>
          <p:nvPr/>
        </p:nvSpPr>
        <p:spPr>
          <a:xfrm>
            <a:off x="-1" y="0"/>
            <a:ext cx="122925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的流形几何视角对比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37CA9C-19F4-4EF9-9EF1-7D8033DF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0" y="551614"/>
            <a:ext cx="6524625" cy="50006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37AF24B-BB6D-4A31-A1F2-B97694B178A5}"/>
              </a:ext>
            </a:extLst>
          </p:cNvPr>
          <p:cNvSpPr/>
          <p:nvPr/>
        </p:nvSpPr>
        <p:spPr>
          <a:xfrm>
            <a:off x="4515439" y="1461155"/>
            <a:ext cx="1074655" cy="552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AFDD77-0818-41F3-BF5A-2C92D25E9417}"/>
              </a:ext>
            </a:extLst>
          </p:cNvPr>
          <p:cNvSpPr/>
          <p:nvPr/>
        </p:nvSpPr>
        <p:spPr>
          <a:xfrm>
            <a:off x="4319047" y="3696879"/>
            <a:ext cx="1110792" cy="552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431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822D59-AD13-415E-A46C-E5F90D35C2B7}"/>
                  </a:ext>
                </a:extLst>
              </p:cNvPr>
              <p:cNvSpPr txBox="1"/>
              <p:nvPr/>
            </p:nvSpPr>
            <p:spPr>
              <a:xfrm>
                <a:off x="-1" y="821325"/>
                <a:ext cx="121920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很多人提到扩散模型的去噪步骤时，说它是“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Tweedie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公式的应用”，但这个说法其实有特定的统计学背景。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Tweedie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公式来自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贝叶斯最小二乘估计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MMSE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）理论，描述了在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高斯噪声观测模型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下，最优的去噪方式。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问题设定：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假设我们有一个未知真实数据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，观测到了一个加噪版本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822D59-AD13-415E-A46C-E5F90D35C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821325"/>
                <a:ext cx="12192000" cy="1477328"/>
              </a:xfrm>
              <a:prstGeom prst="rect">
                <a:avLst/>
              </a:prstGeom>
              <a:blipFill>
                <a:blip r:embed="rId2"/>
                <a:stretch>
                  <a:fillRect l="-400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520545-8AB5-44EC-A7A7-012C9214380C}"/>
                  </a:ext>
                </a:extLst>
              </p:cNvPr>
              <p:cNvSpPr txBox="1"/>
              <p:nvPr/>
            </p:nvSpPr>
            <p:spPr>
              <a:xfrm>
                <a:off x="0" y="2319760"/>
                <a:ext cx="1219200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fr-FR" altLang="zh-CN" i="0" smtClean="0">
                          <a:latin typeface="Cambria Math" panose="02040503050406030204" pitchFamily="18" charset="0"/>
                        </a:rPr>
                        <m:t>noise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520545-8AB5-44EC-A7A7-012C92143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9760"/>
                <a:ext cx="1219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832930-6B20-4835-9CFA-1F1AF75723CE}"/>
                  </a:ext>
                </a:extLst>
              </p:cNvPr>
              <p:cNvSpPr txBox="1"/>
              <p:nvPr/>
            </p:nvSpPr>
            <p:spPr>
              <a:xfrm>
                <a:off x="0" y="2689092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Tweedie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公式：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在这个条件下，最优的去噪估计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̂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E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_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| 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_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，后验期望）满足：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832930-6B20-4835-9CFA-1F1AF7572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89092"/>
                <a:ext cx="12192000" cy="646331"/>
              </a:xfrm>
              <a:prstGeom prst="rect">
                <a:avLst/>
              </a:prstGeom>
              <a:blipFill>
                <a:blip r:embed="rId4"/>
                <a:stretch>
                  <a:fillRect l="-40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F9DFA-660A-4D18-A67F-D483EC14569B}"/>
                  </a:ext>
                </a:extLst>
              </p:cNvPr>
              <p:cNvSpPr txBox="1"/>
              <p:nvPr/>
            </p:nvSpPr>
            <p:spPr>
              <a:xfrm>
                <a:off x="75414" y="3335423"/>
                <a:ext cx="12192000" cy="40004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1F9DFA-660A-4D18-A67F-D483EC145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4" y="3335423"/>
                <a:ext cx="12192000" cy="400046"/>
              </a:xfrm>
              <a:prstGeom prst="rect">
                <a:avLst/>
              </a:prstGeom>
              <a:blipFill>
                <a:blip r:embed="rId5"/>
                <a:stretch>
                  <a:fillRect t="-3030"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54F205-8742-40C5-8110-2E487CD9644A}"/>
                  </a:ext>
                </a:extLst>
              </p:cNvPr>
              <p:cNvSpPr txBox="1"/>
              <p:nvPr/>
            </p:nvSpPr>
            <p:spPr>
              <a:xfrm>
                <a:off x="0" y="3704755"/>
                <a:ext cx="121920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原始观测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加上一项“梯度修正”：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p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乘以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func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的梯度（即数据在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的对数密度梯度）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直观理解：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是高概率区域，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∇</m:t>
                    </m:r>
                    <m:func>
                      <m:func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func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会指向数据密度的中心。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这项修正就是把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朝着高概率区域推过去，做去噪或“回拉”。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这个公式是贝叶斯最优的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均方误差最小估计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54F205-8742-40C5-8110-2E487CD96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04755"/>
                <a:ext cx="12192000" cy="2031325"/>
              </a:xfrm>
              <a:prstGeom prst="rect">
                <a:avLst/>
              </a:prstGeom>
              <a:blipFill>
                <a:blip r:embed="rId6"/>
                <a:stretch>
                  <a:fillRect l="-500" t="-3003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16B4FF8-1376-4502-A3F7-66CAD2326006}"/>
              </a:ext>
            </a:extLst>
          </p:cNvPr>
          <p:cNvSpPr txBox="1"/>
          <p:nvPr/>
        </p:nvSpPr>
        <p:spPr>
          <a:xfrm>
            <a:off x="-1" y="0"/>
            <a:ext cx="122925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的流形几何视角对比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Tweedie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983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2EAC226-3353-4646-BF66-A6FF81514785}"/>
                  </a:ext>
                </a:extLst>
              </p:cNvPr>
              <p:cNvSpPr txBox="1"/>
              <p:nvPr/>
            </p:nvSpPr>
            <p:spPr>
              <a:xfrm>
                <a:off x="1158185" y="2613440"/>
                <a:ext cx="9399833" cy="4244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图像生成的扩散模型的工作流程如下：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准备数据集。你首先不断地向图像中添加噪声。设原始图像为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，时刻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的图像为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当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较小时，图像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只是稍微模糊，看起来像是原图加了一点噪声；当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很大时，图像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看起来就像纯噪声（</a:t>
                </a:r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pure noise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）。</a:t>
                </a:r>
                <a:endParaRPr lang="en-US" altLang="zh-CN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训练过程：去噪。在训练时，我们训练一个神经网络来接受输入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，并预测输出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网络的目标是：尽可能去除噪声，将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还原为原始图像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</a:t>
                </a:r>
                <a:endParaRPr lang="en-US" altLang="zh-CN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推理过程：从噪声生成图像。在推理阶段，我们向模型输入一个纯噪声图像。 模型将其视为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是很大的时刻，并试图输出对应的“原始图像”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如果模型训练得好，这个生成的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看起来就像你数据集中原始图像的一个样本。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2EAC226-3353-4646-BF66-A6FF81514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85" y="2613440"/>
                <a:ext cx="9399833" cy="4244560"/>
              </a:xfrm>
              <a:prstGeom prst="rect">
                <a:avLst/>
              </a:prstGeom>
              <a:blipFill>
                <a:blip r:embed="rId2"/>
                <a:stretch>
                  <a:fillRect l="-389" r="-2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096BAE1-556D-470A-9549-1265C0DE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63" y="150829"/>
            <a:ext cx="66198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49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8A82240-1F78-4997-BC62-EF6DB3840FCC}"/>
              </a:ext>
            </a:extLst>
          </p:cNvPr>
          <p:cNvSpPr txBox="1"/>
          <p:nvPr/>
        </p:nvSpPr>
        <p:spPr>
          <a:xfrm>
            <a:off x="0" y="54452"/>
            <a:ext cx="120016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Tweedie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公式与扩散模型的关系</a:t>
            </a:r>
            <a:endParaRPr lang="en-US" altLang="zh-CN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在扩散模型里，前向过程是：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3BB18C-4406-48B2-AB62-8ABDA421E654}"/>
                  </a:ext>
                </a:extLst>
              </p:cNvPr>
              <p:cNvSpPr txBox="1"/>
              <p:nvPr/>
            </p:nvSpPr>
            <p:spPr>
              <a:xfrm>
                <a:off x="83531" y="1289449"/>
                <a:ext cx="12001632" cy="43217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, 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3BB18C-4406-48B2-AB62-8ABDA421E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1" y="1289449"/>
                <a:ext cx="12001632" cy="432170"/>
              </a:xfrm>
              <a:prstGeom prst="rect">
                <a:avLst/>
              </a:prstGeom>
              <a:blipFill>
                <a:blip r:embed="rId2"/>
                <a:stretch>
                  <a:fillRect t="-1429" b="-1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59B088F-80E0-45AA-A0E8-381DBDAD1556}"/>
              </a:ext>
            </a:extLst>
          </p:cNvPr>
          <p:cNvSpPr txBox="1"/>
          <p:nvPr/>
        </p:nvSpPr>
        <p:spPr>
          <a:xfrm>
            <a:off x="95184" y="1820339"/>
            <a:ext cx="12001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可以写成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加噪观测模型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9561D5-8B20-4680-B559-5CDFE3499751}"/>
                  </a:ext>
                </a:extLst>
              </p:cNvPr>
              <p:cNvSpPr txBox="1"/>
              <p:nvPr/>
            </p:nvSpPr>
            <p:spPr>
              <a:xfrm>
                <a:off x="83531" y="2344951"/>
                <a:ext cx="12001632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i="0" smtClean="0">
                          <a:latin typeface="Cambria Math" panose="02040503050406030204" pitchFamily="18" charset="0"/>
                        </a:rPr>
                        <m:t>信号部分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i="0" smtClean="0">
                          <a:latin typeface="Cambria Math" panose="02040503050406030204" pitchFamily="18" charset="0"/>
                        </a:rPr>
                        <m:t>噪声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9561D5-8B20-4680-B559-5CDFE3499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1" y="2344951"/>
                <a:ext cx="12001632" cy="369332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86AAC55D-2BEE-4D52-9BE0-96AB4D2945CB}"/>
              </a:ext>
            </a:extLst>
          </p:cNvPr>
          <p:cNvSpPr txBox="1"/>
          <p:nvPr/>
        </p:nvSpPr>
        <p:spPr>
          <a:xfrm>
            <a:off x="83531" y="2841283"/>
            <a:ext cx="12001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所以根据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Tweedie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公式，理论上：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5F11D27-09A9-4879-A913-DB4A0EAEE0A3}"/>
                  </a:ext>
                </a:extLst>
              </p:cNvPr>
              <p:cNvSpPr txBox="1"/>
              <p:nvPr/>
            </p:nvSpPr>
            <p:spPr>
              <a:xfrm>
                <a:off x="83531" y="3337616"/>
                <a:ext cx="12001632" cy="72904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5F11D27-09A9-4879-A913-DB4A0EAEE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1" y="3337616"/>
                <a:ext cx="12001632" cy="729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D71316A-16E7-42A0-9D59-3F44D9C72F2C}"/>
                  </a:ext>
                </a:extLst>
              </p:cNvPr>
              <p:cNvSpPr txBox="1"/>
              <p:nvPr/>
            </p:nvSpPr>
            <p:spPr>
              <a:xfrm>
                <a:off x="83531" y="4193662"/>
                <a:ext cx="120016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实际做法：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</m:func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不容易直接计算，扩散模型训练了一个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de-D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de-D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来预测噪声。 通过简单推导可以得到：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D71316A-16E7-42A0-9D59-3F44D9C72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1" y="4193662"/>
                <a:ext cx="12001632" cy="646331"/>
              </a:xfrm>
              <a:prstGeom prst="rect">
                <a:avLst/>
              </a:prstGeom>
              <a:blipFill>
                <a:blip r:embed="rId5"/>
                <a:stretch>
                  <a:fillRect l="-457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B0F535-B876-428F-9D22-BDA778D44D6B}"/>
                  </a:ext>
                </a:extLst>
              </p:cNvPr>
              <p:cNvSpPr txBox="1"/>
              <p:nvPr/>
            </p:nvSpPr>
            <p:spPr>
              <a:xfrm>
                <a:off x="83531" y="4819140"/>
                <a:ext cx="12001632" cy="73347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B0F535-B876-428F-9D22-BDA778D44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1" y="4819140"/>
                <a:ext cx="12001632" cy="733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28628BE9-8CC5-437D-89AB-F83BDC1F20C7}"/>
              </a:ext>
            </a:extLst>
          </p:cNvPr>
          <p:cNvSpPr txBox="1"/>
          <p:nvPr/>
        </p:nvSpPr>
        <p:spPr>
          <a:xfrm>
            <a:off x="0" y="5431445"/>
            <a:ext cx="12001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所以，最终得到的去噪估计：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8DB22B9-A78D-4631-BAD2-82D286069390}"/>
                  </a:ext>
                </a:extLst>
              </p:cNvPr>
              <p:cNvSpPr txBox="1"/>
              <p:nvPr/>
            </p:nvSpPr>
            <p:spPr>
              <a:xfrm>
                <a:off x="95184" y="5626093"/>
                <a:ext cx="12001632" cy="72904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8DB22B9-A78D-4631-BAD2-82D286069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" y="5626093"/>
                <a:ext cx="12001632" cy="7290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1BB0857-D544-4E02-9824-268488F7AC5C}"/>
                  </a:ext>
                </a:extLst>
              </p:cNvPr>
              <p:cNvSpPr txBox="1"/>
              <p:nvPr/>
            </p:nvSpPr>
            <p:spPr>
              <a:xfrm>
                <a:off x="0" y="6434216"/>
                <a:ext cx="120016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这实际上就是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Tweedie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公式的替代形式。 扩散模型中并不直接计算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∇</m:t>
                    </m:r>
                    <m:func>
                      <m:func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</m:func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，而是通过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的预测间接实现。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1BB0857-D544-4E02-9824-268488F7A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34216"/>
                <a:ext cx="12001632" cy="369332"/>
              </a:xfrm>
              <a:prstGeom prst="rect">
                <a:avLst/>
              </a:prstGeom>
              <a:blipFill>
                <a:blip r:embed="rId8"/>
                <a:stretch>
                  <a:fillRect l="-40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984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8A82240-1F78-4997-BC62-EF6DB3840FCC}"/>
              </a:ext>
            </a:extLst>
          </p:cNvPr>
          <p:cNvSpPr txBox="1"/>
          <p:nvPr/>
        </p:nvSpPr>
        <p:spPr>
          <a:xfrm>
            <a:off x="0" y="54452"/>
            <a:ext cx="120016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Tweedie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公式与扩散模型的关系</a:t>
            </a:r>
            <a:endParaRPr lang="en-US" altLang="zh-CN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115FB83-C055-4F0C-B007-4CEE141A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54" y="489522"/>
            <a:ext cx="6644692" cy="27846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8DC8548-5720-4743-AA0B-AC394393A4DD}"/>
              </a:ext>
            </a:extLst>
          </p:cNvPr>
          <p:cNvSpPr txBox="1"/>
          <p:nvPr/>
        </p:nvSpPr>
        <p:spPr>
          <a:xfrm>
            <a:off x="95184" y="3583853"/>
            <a:ext cx="120016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疑问：既然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Twee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给出了一步到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的公式，为什么还有多次迭代去噪呢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因为本质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Tweedie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是后验分布的均值，在早期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时刻得到的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是很模糊的。比如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E[x0|x1000]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是很朦胧的。而在迭代后期，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E[x0|x1]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是很清晰的。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56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925EBB-3A12-4A89-934A-3F2188510374}"/>
              </a:ext>
            </a:extLst>
          </p:cNvPr>
          <p:cNvSpPr txBox="1"/>
          <p:nvPr/>
        </p:nvSpPr>
        <p:spPr>
          <a:xfrm>
            <a:off x="0" y="54452"/>
            <a:ext cx="120016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Tweedie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公式与扩散模型的关系</a:t>
            </a:r>
            <a:endParaRPr lang="en-US" altLang="zh-CN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65CB2B-279E-4D6B-8AF1-DBAFD31F474A}"/>
                  </a:ext>
                </a:extLst>
              </p:cNvPr>
              <p:cNvSpPr txBox="1"/>
              <p:nvPr/>
            </p:nvSpPr>
            <p:spPr>
              <a:xfrm>
                <a:off x="0" y="614193"/>
                <a:ext cx="112928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当</m:t>
                    </m:r>
                    <m:r>
                      <a:rPr lang="zh-CN" altLang="en-US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很大（如</m:t>
                    </m:r>
                    <m:r>
                      <a:rPr lang="zh-CN" altLang="en-US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t=1000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），也就是说：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后验均值：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F65CB2B-279E-4D6B-8AF1-DBAFD31F4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4193"/>
                <a:ext cx="11292840" cy="646331"/>
              </a:xfrm>
              <a:prstGeom prst="rect">
                <a:avLst/>
              </a:prstGeom>
              <a:blipFill>
                <a:blip r:embed="rId2"/>
                <a:stretch>
                  <a:fillRect l="-540" t="-5660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FAF21B-FBA9-4D57-B496-86625CB0739F}"/>
                  </a:ext>
                </a:extLst>
              </p:cNvPr>
              <p:cNvSpPr txBox="1"/>
              <p:nvPr/>
            </p:nvSpPr>
            <p:spPr>
              <a:xfrm>
                <a:off x="2825816" y="937358"/>
                <a:ext cx="6350000" cy="471860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de-DE" altLang="zh-CN" i="0" smtClean="0">
                              <a:latin typeface="Cambria Math" panose="02040503050406030204" pitchFamily="18" charset="0"/>
                            </a:rPr>
                            <m:t>post</m:t>
                          </m:r>
                        </m:sup>
                      </m:sSubSup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FAF21B-FBA9-4D57-B496-86625CB0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16" y="937358"/>
                <a:ext cx="6350000" cy="471860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10C2F73-B39B-49DC-943B-B07F54C086F3}"/>
              </a:ext>
            </a:extLst>
          </p:cNvPr>
          <p:cNvSpPr txBox="1"/>
          <p:nvPr/>
        </p:nvSpPr>
        <p:spPr>
          <a:xfrm>
            <a:off x="5212" y="1274150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后验方差：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428BE35-EF26-416C-8412-20308E7B2D6C}"/>
                  </a:ext>
                </a:extLst>
              </p:cNvPr>
              <p:cNvSpPr txBox="1"/>
              <p:nvPr/>
            </p:nvSpPr>
            <p:spPr>
              <a:xfrm>
                <a:off x="2825816" y="1443801"/>
                <a:ext cx="6350000" cy="471860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post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428BE35-EF26-416C-8412-20308E7B2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16" y="1443801"/>
                <a:ext cx="6350000" cy="471860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7E52C0C-8CB0-4948-9EC8-13290A7364E9}"/>
                  </a:ext>
                </a:extLst>
              </p:cNvPr>
              <p:cNvSpPr txBox="1"/>
              <p:nvPr/>
            </p:nvSpPr>
            <p:spPr>
              <a:xfrm>
                <a:off x="5212" y="1943742"/>
                <a:ext cx="97585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这说明，早期的后验 </a:t>
                </a:r>
                <a14:m>
                  <m:oMath xmlns:m="http://schemas.openxmlformats.org/officeDocument/2006/math">
                    <m:r>
                      <a:rPr lang="fr-F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  <m:d>
                      <m:d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接近一个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标准高斯分布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，完全不确定：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7E52C0C-8CB0-4948-9EC8-13290A736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" y="1943742"/>
                <a:ext cx="9758548" cy="369332"/>
              </a:xfrm>
              <a:prstGeom prst="rect">
                <a:avLst/>
              </a:prstGeom>
              <a:blipFill>
                <a:blip r:embed="rId5"/>
                <a:stretch>
                  <a:fillRect l="-56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FC7F6C-744F-4241-89E3-6646C2CC57F8}"/>
                  </a:ext>
                </a:extLst>
              </p:cNvPr>
              <p:cNvSpPr txBox="1"/>
              <p:nvPr/>
            </p:nvSpPr>
            <p:spPr>
              <a:xfrm>
                <a:off x="2825816" y="2347741"/>
                <a:ext cx="6350000" cy="369332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6FC7F6C-744F-4241-89E3-6646C2CC5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16" y="2347741"/>
                <a:ext cx="635000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BDAF6EC-F267-4495-98A5-8466026E19FC}"/>
                  </a:ext>
                </a:extLst>
              </p:cNvPr>
              <p:cNvSpPr txBox="1"/>
              <p:nvPr/>
            </p:nvSpPr>
            <p:spPr>
              <a:xfrm>
                <a:off x="5212" y="2844106"/>
                <a:ext cx="991094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早期的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̂</m:t>
                        </m:r>
                      </m:e>
                      <m:sub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就是一个模糊的猜测，无法生成清晰图像。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迭代后期（小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</m:t>
                    </m:r>
                  </m:oMath>
                </a14:m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）的情况：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→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后验均值：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BDAF6EC-F267-4495-98A5-8466026E1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" y="2844106"/>
                <a:ext cx="9910948" cy="1477328"/>
              </a:xfrm>
              <a:prstGeom prst="rect">
                <a:avLst/>
              </a:prstGeom>
              <a:blipFill>
                <a:blip r:embed="rId7"/>
                <a:stretch>
                  <a:fillRect l="-677" t="-2479" b="-7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82E5B9-F56A-4744-B229-AF58CE901CD8}"/>
                  </a:ext>
                </a:extLst>
              </p:cNvPr>
              <p:cNvSpPr txBox="1"/>
              <p:nvPr/>
            </p:nvSpPr>
            <p:spPr>
              <a:xfrm>
                <a:off x="2707640" y="3837729"/>
                <a:ext cx="6350000" cy="471860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de-DE" altLang="zh-CN" i="0" smtClean="0">
                              <a:latin typeface="Cambria Math" panose="02040503050406030204" pitchFamily="18" charset="0"/>
                            </a:rPr>
                            <m:t>post</m:t>
                          </m:r>
                        </m:sup>
                      </m:sSubSup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82E5B9-F56A-4744-B229-AF58CE901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40" y="3837729"/>
                <a:ext cx="6350000" cy="471860"/>
              </a:xfrm>
              <a:prstGeom prst="rect">
                <a:avLst/>
              </a:prstGeom>
              <a:blipFill>
                <a:blip r:embed="rId8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28BB0807-B0C9-405C-9DB6-0D0767030F1A}"/>
              </a:ext>
            </a:extLst>
          </p:cNvPr>
          <p:cNvSpPr txBox="1"/>
          <p:nvPr/>
        </p:nvSpPr>
        <p:spPr>
          <a:xfrm>
            <a:off x="5212" y="4418672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后验方差：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831E38A-1BD7-4CD3-8668-23958075D5C4}"/>
                  </a:ext>
                </a:extLst>
              </p:cNvPr>
              <p:cNvSpPr txBox="1"/>
              <p:nvPr/>
            </p:nvSpPr>
            <p:spPr>
              <a:xfrm>
                <a:off x="2707640" y="4428845"/>
                <a:ext cx="6350000" cy="471860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post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831E38A-1BD7-4CD3-8668-23958075D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40" y="4428845"/>
                <a:ext cx="6350000" cy="471860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BDC80382-13E2-440B-92EF-756E94C6A520}"/>
              </a:ext>
            </a:extLst>
          </p:cNvPr>
          <p:cNvSpPr txBox="1"/>
          <p:nvPr/>
        </p:nvSpPr>
        <p:spPr>
          <a:xfrm>
            <a:off x="0" y="4958324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意味着：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EA384BD-E276-420B-BC67-DDA63A7818B2}"/>
                  </a:ext>
                </a:extLst>
              </p:cNvPr>
              <p:cNvSpPr txBox="1"/>
              <p:nvPr/>
            </p:nvSpPr>
            <p:spPr>
              <a:xfrm>
                <a:off x="2616200" y="5044867"/>
                <a:ext cx="6350000" cy="369332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EA384BD-E276-420B-BC67-DDA63A781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00" y="5044867"/>
                <a:ext cx="63500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9F275DF-F331-41C4-B6A1-49DB91806A39}"/>
                  </a:ext>
                </a:extLst>
              </p:cNvPr>
              <p:cNvSpPr txBox="1"/>
              <p:nvPr/>
            </p:nvSpPr>
            <p:spPr>
              <a:xfrm>
                <a:off x="0" y="5427183"/>
                <a:ext cx="89662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几乎是确定性的，模型可以准确回收出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采样过程的作用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每一步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逐渐收敛，形成一个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逐步收缩的后验序列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9F275DF-F331-41C4-B6A1-49DB91806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27183"/>
                <a:ext cx="8966200" cy="923330"/>
              </a:xfrm>
              <a:prstGeom prst="rect">
                <a:avLst/>
              </a:prstGeom>
              <a:blipFill>
                <a:blip r:embed="rId11"/>
                <a:stretch>
                  <a:fillRect l="-544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6DC9E22-B8AC-4326-AE28-D276C76A2E11}"/>
                  </a:ext>
                </a:extLst>
              </p:cNvPr>
              <p:cNvSpPr txBox="1"/>
              <p:nvPr/>
            </p:nvSpPr>
            <p:spPr>
              <a:xfrm>
                <a:off x="725236" y="6438472"/>
                <a:ext cx="1055116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zh-CN" altLang="en-US" i="0" smtClean="0">
                          <a:latin typeface="Cambria Math" panose="02040503050406030204" pitchFamily="18" charset="0"/>
                        </a:rPr>
                        <m:t>非常模糊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zh-CN" altLang="en-US" i="0" smtClean="0">
                          <a:latin typeface="Cambria Math" panose="02040503050406030204" pitchFamily="18" charset="0"/>
                        </a:rPr>
                        <m:t>逐步变清晰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zh-CN" altLang="en-US" i="0" smtClean="0">
                          <a:latin typeface="Cambria Math" panose="02040503050406030204" pitchFamily="18" charset="0"/>
                        </a:rPr>
                        <m:t>几乎确定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6DC9E22-B8AC-4326-AE28-D276C76A2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36" y="6438472"/>
                <a:ext cx="10551160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D871FD-93FC-450B-B41B-0566FD5E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4" y="408946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09EA83-35D0-453A-A860-F167FD28F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43" y="408946"/>
            <a:ext cx="18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E351D7-60AF-4707-BDF5-354FE09FE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41" y="408946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DB06EA-EC4A-46A6-8A8D-D95BC9FA1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39" y="408946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C2893C-D04A-43A6-83AE-26953049F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37" y="408946"/>
            <a:ext cx="18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7A82C04-F974-4B9E-A58D-C4E57078C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35" y="408946"/>
            <a:ext cx="1800000" cy="18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688A96-ABD7-4BBA-BEFA-EA047BBFF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4" y="2339447"/>
            <a:ext cx="1800000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165858-A59A-4B52-94C2-2A0B58D462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43" y="2339447"/>
            <a:ext cx="1800000" cy="18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1EC9784-BAA4-4C31-BE31-7A90DB4E0E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41" y="2339447"/>
            <a:ext cx="1800000" cy="18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62F7CD6-0818-4BB7-A6B1-8235D837CE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39" y="2339447"/>
            <a:ext cx="1800000" cy="180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FECF263-8A5C-413F-AF2E-1903DF3E42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37" y="2339447"/>
            <a:ext cx="1800000" cy="18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B4120D1-FAD8-4D36-995C-DE2286B7A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35" y="2348409"/>
            <a:ext cx="1800000" cy="18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CDD9B88-03C5-4E61-9FB7-3E831C027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5750" y="4210905"/>
            <a:ext cx="4000500" cy="8763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329E365-7BE4-461D-B208-BC058A68F1E0}"/>
              </a:ext>
            </a:extLst>
          </p:cNvPr>
          <p:cNvSpPr txBox="1"/>
          <p:nvPr/>
        </p:nvSpPr>
        <p:spPr>
          <a:xfrm>
            <a:off x="1011066" y="-24436"/>
            <a:ext cx="94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t=0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4479F7C-BAE5-46BC-B79E-EB62A835B32C}"/>
              </a:ext>
            </a:extLst>
          </p:cNvPr>
          <p:cNvSpPr txBox="1"/>
          <p:nvPr/>
        </p:nvSpPr>
        <p:spPr>
          <a:xfrm>
            <a:off x="2919845" y="-24436"/>
            <a:ext cx="94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t=10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3233F5B-AB53-419F-B92D-672674042C27}"/>
              </a:ext>
            </a:extLst>
          </p:cNvPr>
          <p:cNvSpPr txBox="1"/>
          <p:nvPr/>
        </p:nvSpPr>
        <p:spPr>
          <a:xfrm>
            <a:off x="4789871" y="-24436"/>
            <a:ext cx="94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t=20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0F1C84A-F5CE-4A6F-B03E-CE35F5A4E29E}"/>
              </a:ext>
            </a:extLst>
          </p:cNvPr>
          <p:cNvSpPr txBox="1"/>
          <p:nvPr/>
        </p:nvSpPr>
        <p:spPr>
          <a:xfrm>
            <a:off x="6698650" y="-24436"/>
            <a:ext cx="94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t=30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2A98F1F-ACA6-4F8E-AF9D-000BA922E045}"/>
              </a:ext>
            </a:extLst>
          </p:cNvPr>
          <p:cNvSpPr txBox="1"/>
          <p:nvPr/>
        </p:nvSpPr>
        <p:spPr>
          <a:xfrm>
            <a:off x="8631515" y="-24436"/>
            <a:ext cx="94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t=40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30252D2-D1D3-48AD-9384-A0C417777592}"/>
              </a:ext>
            </a:extLst>
          </p:cNvPr>
          <p:cNvSpPr txBox="1"/>
          <p:nvPr/>
        </p:nvSpPr>
        <p:spPr>
          <a:xfrm>
            <a:off x="10540294" y="-24436"/>
            <a:ext cx="94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t=50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4A213AB-CF6E-470E-87A3-82B345EC39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9920" y="5158663"/>
            <a:ext cx="9020175" cy="10668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9139E57-9B79-4478-A7C8-9FF85B5986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-317190" y="3067434"/>
            <a:ext cx="12192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39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69370C0-7E83-4A0F-A91A-72D55C122C8F}"/>
              </a:ext>
            </a:extLst>
          </p:cNvPr>
          <p:cNvSpPr txBox="1"/>
          <p:nvPr/>
        </p:nvSpPr>
        <p:spPr>
          <a:xfrm>
            <a:off x="-1" y="0"/>
            <a:ext cx="122925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DDIM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DDPM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Tweedie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37CA9C-19F4-4EF9-9EF1-7D8033DF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174"/>
            <a:ext cx="6524625" cy="50006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37AF24B-BB6D-4A31-A1F2-B97694B178A5}"/>
              </a:ext>
            </a:extLst>
          </p:cNvPr>
          <p:cNvSpPr/>
          <p:nvPr/>
        </p:nvSpPr>
        <p:spPr>
          <a:xfrm>
            <a:off x="1772879" y="1369715"/>
            <a:ext cx="1074655" cy="552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AFDD77-0818-41F3-BF5A-2C92D25E9417}"/>
              </a:ext>
            </a:extLst>
          </p:cNvPr>
          <p:cNvSpPr/>
          <p:nvPr/>
        </p:nvSpPr>
        <p:spPr>
          <a:xfrm>
            <a:off x="1576487" y="3605439"/>
            <a:ext cx="1110792" cy="552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166624-3DC8-4FBE-A6DD-26B72D8E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53" y="1922207"/>
            <a:ext cx="5425470" cy="21693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3759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8F1917-0F91-4FDF-9D3D-7E744306D1AC}"/>
              </a:ext>
            </a:extLst>
          </p:cNvPr>
          <p:cNvSpPr txBox="1"/>
          <p:nvPr/>
        </p:nvSpPr>
        <p:spPr>
          <a:xfrm>
            <a:off x="1981200" y="1187777"/>
            <a:ext cx="8737076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Score-Based Generative Modeling through Stochastic Differential Equations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扩散模型的可控生成：</a:t>
            </a:r>
            <a:r>
              <a:rPr lang="en-US" altLang="zh-CN" b="1" dirty="0"/>
              <a:t>Classifier Guidance </a:t>
            </a:r>
            <a:r>
              <a:rPr lang="zh-CN" altLang="en-US" b="1" dirty="0"/>
              <a:t>和 </a:t>
            </a:r>
            <a:r>
              <a:rPr lang="en-US" altLang="zh-CN" b="1" dirty="0"/>
              <a:t>Classifier-Free Guidance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论文分享：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RB-Modulation: Training-Free Personalization using Stochastic Optimal Control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其他论文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29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DE9936-7263-450B-843C-0445ECEEBE5B}"/>
                  </a:ext>
                </a:extLst>
              </p:cNvPr>
              <p:cNvSpPr txBox="1"/>
              <p:nvPr/>
            </p:nvSpPr>
            <p:spPr>
              <a:xfrm>
                <a:off x="111812" y="110765"/>
                <a:ext cx="11982778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条件生成扩散模型中的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Guidance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扩散模型生成时，默认是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无条件生成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：给一个高斯噪声，逐步去噪还原到数据分布。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条件扩散模型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（如给定类别、文本提示等）希望控制生成的内容。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Guidance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机制就是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给模型一个“方向”，让生成样本更符合条件分布。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Classifier Guidance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（分类器引导）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核心思想：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利用一个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e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，在扩散模型的基础上调整采样过程，推动生成的样本朝着目标类别靠近。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扩散的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反向过程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中，我们希望采样：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DE9936-7263-450B-843C-0445ECEEB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110765"/>
                <a:ext cx="11982778" cy="2585323"/>
              </a:xfrm>
              <a:prstGeom prst="rect">
                <a:avLst/>
              </a:prstGeom>
              <a:blipFill>
                <a:blip r:embed="rId2"/>
                <a:stretch>
                  <a:fillRect l="-407" t="-1179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B9F9A40-02B0-4416-BFCB-4163411F2A15}"/>
                  </a:ext>
                </a:extLst>
              </p:cNvPr>
              <p:cNvSpPr txBox="1"/>
              <p:nvPr/>
            </p:nvSpPr>
            <p:spPr>
              <a:xfrm>
                <a:off x="111812" y="2326756"/>
                <a:ext cx="11982778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B9F9A40-02B0-4416-BFCB-4163411F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2326756"/>
                <a:ext cx="119827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1919005-65D4-4BC6-A0CE-C5CA1D069D2D}"/>
              </a:ext>
            </a:extLst>
          </p:cNvPr>
          <p:cNvSpPr txBox="1"/>
          <p:nvPr/>
        </p:nvSpPr>
        <p:spPr>
          <a:xfrm>
            <a:off x="104611" y="2696088"/>
            <a:ext cx="1198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用贝叶斯公式分解：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081C6F-4B51-4A08-9F31-C8DBAB3179F6}"/>
                  </a:ext>
                </a:extLst>
              </p:cNvPr>
              <p:cNvSpPr txBox="1"/>
              <p:nvPr/>
            </p:nvSpPr>
            <p:spPr>
              <a:xfrm>
                <a:off x="104611" y="2721076"/>
                <a:ext cx="11982778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081C6F-4B51-4A08-9F31-C8DBAB317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1" y="2721076"/>
                <a:ext cx="1198277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9581E7-2E5C-45FB-8AD4-663CB2B34DE6}"/>
                  </a:ext>
                </a:extLst>
              </p:cNvPr>
              <p:cNvSpPr txBox="1"/>
              <p:nvPr/>
            </p:nvSpPr>
            <p:spPr>
              <a:xfrm>
                <a:off x="111812" y="3173757"/>
                <a:ext cx="119827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：原始无条件扩散模型的后验。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：分类器，告诉我们样本属于类别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的概率。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采样时的梯度调整：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采用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分类器的梯度来偏置采样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9581E7-2E5C-45FB-8AD4-663CB2B34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3173757"/>
                <a:ext cx="11982778" cy="1200329"/>
              </a:xfrm>
              <a:prstGeom prst="rect">
                <a:avLst/>
              </a:prstGeom>
              <a:blipFill>
                <a:blip r:embed="rId5"/>
                <a:stretch>
                  <a:fillRect l="-407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FB8AB73-38E8-402F-B259-B51B730B579E}"/>
                  </a:ext>
                </a:extLst>
              </p:cNvPr>
              <p:cNvSpPr txBox="1"/>
              <p:nvPr/>
            </p:nvSpPr>
            <p:spPr>
              <a:xfrm>
                <a:off x="216423" y="3940634"/>
                <a:ext cx="11982778" cy="43345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i="0" smtClean="0">
                          <a:latin typeface="Cambria Math" panose="02040503050406030204" pitchFamily="18" charset="0"/>
                        </a:rPr>
                        <m:t>分类器梯度</m:t>
                      </m:r>
                      <m:r>
                        <m:rPr>
                          <m:nor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FB8AB73-38E8-402F-B259-B51B730B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23" y="3940634"/>
                <a:ext cx="11982778" cy="43345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9CBA055-C5CE-4A52-AF5E-35D5CFBAE003}"/>
              </a:ext>
            </a:extLst>
          </p:cNvPr>
          <p:cNvSpPr txBox="1"/>
          <p:nvPr/>
        </p:nvSpPr>
        <p:spPr>
          <a:xfrm>
            <a:off x="111812" y="4447356"/>
            <a:ext cx="1198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在采样过程中，对模型预测的噪声加一个偏移项：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CE1D3DE-3D29-4D11-834D-33E796A72951}"/>
                  </a:ext>
                </a:extLst>
              </p:cNvPr>
              <p:cNvSpPr txBox="1"/>
              <p:nvPr/>
            </p:nvSpPr>
            <p:spPr>
              <a:xfrm>
                <a:off x="111812" y="4943688"/>
                <a:ext cx="11982778" cy="43345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 ⟶ 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CE1D3DE-3D29-4D11-834D-33E796A72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4943688"/>
                <a:ext cx="11982778" cy="433452"/>
              </a:xfrm>
              <a:prstGeom prst="rect">
                <a:avLst/>
              </a:prstGeom>
              <a:blipFill>
                <a:blip r:embed="rId7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9A8C2E-1AC0-41CF-884F-B083953EEA26}"/>
                  </a:ext>
                </a:extLst>
              </p:cNvPr>
              <p:cNvSpPr txBox="1"/>
              <p:nvPr/>
            </p:nvSpPr>
            <p:spPr>
              <a:xfrm>
                <a:off x="97410" y="5377140"/>
                <a:ext cx="1198277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是引导强度（通常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&gt; 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是扩散噪声的协方差矩阵（一般为单位阵）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反向过程的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drift term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（去噪方向）变成：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9A8C2E-1AC0-41CF-884F-B083953E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0" y="5377140"/>
                <a:ext cx="11982778" cy="923330"/>
              </a:xfrm>
              <a:prstGeom prst="rect">
                <a:avLst/>
              </a:prstGeom>
              <a:blipFill>
                <a:blip r:embed="rId8"/>
                <a:stretch>
                  <a:fillRect l="-458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29ABF99-5FC6-4F72-B5A4-BFD8D53B58D5}"/>
                  </a:ext>
                </a:extLst>
              </p:cNvPr>
              <p:cNvSpPr txBox="1"/>
              <p:nvPr/>
            </p:nvSpPr>
            <p:spPr>
              <a:xfrm>
                <a:off x="111812" y="6376261"/>
                <a:ext cx="11982778" cy="4458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guided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original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29ABF99-5FC6-4F72-B5A4-BFD8D53B5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6376261"/>
                <a:ext cx="11982778" cy="445828"/>
              </a:xfrm>
              <a:prstGeom prst="rect">
                <a:avLst/>
              </a:prstGeom>
              <a:blipFill>
                <a:blip r:embed="rId9"/>
                <a:stretch>
                  <a:fillRect b="-12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97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DE9936-7263-450B-843C-0445ECEEBE5B}"/>
                  </a:ext>
                </a:extLst>
              </p:cNvPr>
              <p:cNvSpPr txBox="1"/>
              <p:nvPr/>
            </p:nvSpPr>
            <p:spPr>
              <a:xfrm>
                <a:off x="111812" y="110765"/>
                <a:ext cx="11982778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条件生成扩散模型中的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Guidance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扩散模型生成时，默认是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无条件生成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：给一个高斯噪声，逐步去噪还原到数据分布。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条件扩散模型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（如给定类别、文本提示等）希望控制生成的内容。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Guidance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机制就是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给模型一个“方向”，让生成样本更符合条件分布。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Classifier Guidance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（分类器引导）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核心思想：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利用一个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e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，在扩散模型的基础上调整采样过程，推动生成的样本朝着目标类别靠近。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扩散的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反向过程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中，我们希望采样：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DE9936-7263-450B-843C-0445ECEEB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110765"/>
                <a:ext cx="11982778" cy="2585323"/>
              </a:xfrm>
              <a:prstGeom prst="rect">
                <a:avLst/>
              </a:prstGeom>
              <a:blipFill>
                <a:blip r:embed="rId2"/>
                <a:stretch>
                  <a:fillRect l="-407" t="-1179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B9F9A40-02B0-4416-BFCB-4163411F2A15}"/>
                  </a:ext>
                </a:extLst>
              </p:cNvPr>
              <p:cNvSpPr txBox="1"/>
              <p:nvPr/>
            </p:nvSpPr>
            <p:spPr>
              <a:xfrm>
                <a:off x="111812" y="2326756"/>
                <a:ext cx="11982778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B9F9A40-02B0-4416-BFCB-4163411F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2326756"/>
                <a:ext cx="119827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1919005-65D4-4BC6-A0CE-C5CA1D069D2D}"/>
              </a:ext>
            </a:extLst>
          </p:cNvPr>
          <p:cNvSpPr txBox="1"/>
          <p:nvPr/>
        </p:nvSpPr>
        <p:spPr>
          <a:xfrm>
            <a:off x="104611" y="2696088"/>
            <a:ext cx="1198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用贝叶斯公式分解：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081C6F-4B51-4A08-9F31-C8DBAB3179F6}"/>
                  </a:ext>
                </a:extLst>
              </p:cNvPr>
              <p:cNvSpPr txBox="1"/>
              <p:nvPr/>
            </p:nvSpPr>
            <p:spPr>
              <a:xfrm>
                <a:off x="104611" y="2721076"/>
                <a:ext cx="11982778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081C6F-4B51-4A08-9F31-C8DBAB317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1" y="2721076"/>
                <a:ext cx="1198277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9581E7-2E5C-45FB-8AD4-663CB2B34DE6}"/>
                  </a:ext>
                </a:extLst>
              </p:cNvPr>
              <p:cNvSpPr txBox="1"/>
              <p:nvPr/>
            </p:nvSpPr>
            <p:spPr>
              <a:xfrm>
                <a:off x="111812" y="3173757"/>
                <a:ext cx="119827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：原始无条件扩散模型的后验。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：分类器，告诉我们样本属于类别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的概率。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采样时的梯度调整：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采用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分类器的梯度来偏置采样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9581E7-2E5C-45FB-8AD4-663CB2B34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3173757"/>
                <a:ext cx="11982778" cy="1200329"/>
              </a:xfrm>
              <a:prstGeom prst="rect">
                <a:avLst/>
              </a:prstGeom>
              <a:blipFill>
                <a:blip r:embed="rId5"/>
                <a:stretch>
                  <a:fillRect l="-407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FB8AB73-38E8-402F-B259-B51B730B579E}"/>
                  </a:ext>
                </a:extLst>
              </p:cNvPr>
              <p:cNvSpPr txBox="1"/>
              <p:nvPr/>
            </p:nvSpPr>
            <p:spPr>
              <a:xfrm>
                <a:off x="216423" y="3940634"/>
                <a:ext cx="11982778" cy="43345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i="0" smtClean="0">
                          <a:latin typeface="Cambria Math" panose="02040503050406030204" pitchFamily="18" charset="0"/>
                        </a:rPr>
                        <m:t>分类器梯度</m:t>
                      </m:r>
                      <m:r>
                        <m:rPr>
                          <m:nor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FB8AB73-38E8-402F-B259-B51B730B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23" y="3940634"/>
                <a:ext cx="11982778" cy="43345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9CBA055-C5CE-4A52-AF5E-35D5CFBAE003}"/>
              </a:ext>
            </a:extLst>
          </p:cNvPr>
          <p:cNvSpPr txBox="1"/>
          <p:nvPr/>
        </p:nvSpPr>
        <p:spPr>
          <a:xfrm>
            <a:off x="111812" y="4447356"/>
            <a:ext cx="1198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在采样过程中，对模型预测的噪声加一个偏移项：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CE1D3DE-3D29-4D11-834D-33E796A72951}"/>
                  </a:ext>
                </a:extLst>
              </p:cNvPr>
              <p:cNvSpPr txBox="1"/>
              <p:nvPr/>
            </p:nvSpPr>
            <p:spPr>
              <a:xfrm>
                <a:off x="111812" y="4943688"/>
                <a:ext cx="11982778" cy="43345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 ⟶ 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CE1D3DE-3D29-4D11-834D-33E796A72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4943688"/>
                <a:ext cx="11982778" cy="433452"/>
              </a:xfrm>
              <a:prstGeom prst="rect">
                <a:avLst/>
              </a:prstGeom>
              <a:blipFill>
                <a:blip r:embed="rId7"/>
                <a:stretch>
                  <a:fillRect t="-1408"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9A8C2E-1AC0-41CF-884F-B083953EEA26}"/>
                  </a:ext>
                </a:extLst>
              </p:cNvPr>
              <p:cNvSpPr txBox="1"/>
              <p:nvPr/>
            </p:nvSpPr>
            <p:spPr>
              <a:xfrm>
                <a:off x="97410" y="5377140"/>
                <a:ext cx="1198277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是引导强度（通常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&gt; 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是扩散噪声的协方差矩阵（一般为单位阵）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反向过程的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drift term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（去噪方向）变成：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9A8C2E-1AC0-41CF-884F-B083953E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0" y="5377140"/>
                <a:ext cx="11982778" cy="923330"/>
              </a:xfrm>
              <a:prstGeom prst="rect">
                <a:avLst/>
              </a:prstGeom>
              <a:blipFill>
                <a:blip r:embed="rId8"/>
                <a:stretch>
                  <a:fillRect l="-458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29ABF99-5FC6-4F72-B5A4-BFD8D53B58D5}"/>
                  </a:ext>
                </a:extLst>
              </p:cNvPr>
              <p:cNvSpPr txBox="1"/>
              <p:nvPr/>
            </p:nvSpPr>
            <p:spPr>
              <a:xfrm>
                <a:off x="111812" y="6376261"/>
                <a:ext cx="11982778" cy="44582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guided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original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29ABF99-5FC6-4F72-B5A4-BFD8D53B5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2" y="6376261"/>
                <a:ext cx="11982778" cy="445828"/>
              </a:xfrm>
              <a:prstGeom prst="rect">
                <a:avLst/>
              </a:prstGeom>
              <a:blipFill>
                <a:blip r:embed="rId9"/>
                <a:stretch>
                  <a:fillRect b="-12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C645565-91C2-4918-8CCD-CA8D2F889288}"/>
                  </a:ext>
                </a:extLst>
              </p:cNvPr>
              <p:cNvSpPr txBox="1"/>
              <p:nvPr/>
            </p:nvSpPr>
            <p:spPr>
              <a:xfrm>
                <a:off x="5992305" y="4482423"/>
                <a:ext cx="6199695" cy="175432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优点：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灵活，任何预训练分类器都能用。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不需要重新训练扩散模型。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缺点：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需要单独训练分类器，且要能处理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这种带噪样本。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训练分类器时要保证“对抗噪声鲁棒性”，否则效果差。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C645565-91C2-4918-8CCD-CA8D2F889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305" y="4482423"/>
                <a:ext cx="6199695" cy="1754326"/>
              </a:xfrm>
              <a:prstGeom prst="rect">
                <a:avLst/>
              </a:prstGeom>
              <a:blipFill>
                <a:blip r:embed="rId10"/>
                <a:stretch>
                  <a:fillRect l="-1082" t="-1736" r="-787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38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1D49A13-6345-4003-928A-50AF32C77E02}"/>
                  </a:ext>
                </a:extLst>
              </p:cNvPr>
              <p:cNvSpPr txBox="1"/>
              <p:nvPr/>
            </p:nvSpPr>
            <p:spPr>
              <a:xfrm>
                <a:off x="0" y="82485"/>
                <a:ext cx="12192000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Classifier-Free Guidance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（无分类器引导）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核心思想：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直接用扩散模型自己学条件分布，不用额外分类器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在训练时，模型同时学习：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有条件的预测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</m:d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无条件的预测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（通过随机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drop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条件）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训练方式：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对模型输入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，随机以一定概率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drop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掉条件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：学习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</m:d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丢弃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：学习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这种训练让模型既会做有条件预测，也能做无条件预测。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采样时的引导：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构造一个伪引导：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1D49A13-6345-4003-928A-50AF32C77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485"/>
                <a:ext cx="12192000" cy="3693319"/>
              </a:xfrm>
              <a:prstGeom prst="rect">
                <a:avLst/>
              </a:prstGeom>
              <a:blipFill>
                <a:blip r:embed="rId2"/>
                <a:stretch>
                  <a:fillRect l="-500" t="-992" b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7497C5-81F4-47DC-BD75-10EC5CF253D2}"/>
                  </a:ext>
                </a:extLst>
              </p:cNvPr>
              <p:cNvSpPr txBox="1"/>
              <p:nvPr/>
            </p:nvSpPr>
            <p:spPr>
              <a:xfrm>
                <a:off x="-188536" y="3429000"/>
                <a:ext cx="12192000" cy="43768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guided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7497C5-81F4-47DC-BD75-10EC5CF25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536" y="3429000"/>
                <a:ext cx="12192000" cy="437684"/>
              </a:xfrm>
              <a:prstGeom prst="rect">
                <a:avLst/>
              </a:prstGeom>
              <a:blipFill>
                <a:blip r:embed="rId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08FC77-8203-4350-A619-0519B8FEBDDF}"/>
                  </a:ext>
                </a:extLst>
              </p:cNvPr>
              <p:cNvSpPr txBox="1"/>
              <p:nvPr/>
            </p:nvSpPr>
            <p:spPr>
              <a:xfrm>
                <a:off x="0" y="3982998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是引导强度（例如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相当于两倍条件减去一次无条件）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这相当于在逐步去噪时，往条件方向“推远一些”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08FC77-8203-4350-A619-0519B8FEB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2998"/>
                <a:ext cx="12192000" cy="923330"/>
              </a:xfrm>
              <a:prstGeom prst="rect">
                <a:avLst/>
              </a:prstGeom>
              <a:blipFill>
                <a:blip r:embed="rId4"/>
                <a:stretch>
                  <a:fillRect l="-500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064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1D49A13-6345-4003-928A-50AF32C77E02}"/>
                  </a:ext>
                </a:extLst>
              </p:cNvPr>
              <p:cNvSpPr txBox="1"/>
              <p:nvPr/>
            </p:nvSpPr>
            <p:spPr>
              <a:xfrm>
                <a:off x="0" y="82485"/>
                <a:ext cx="12192000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Classifier-Free Guidance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（无分类器引导）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核心思想：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直接用扩散模型自己学条件分布，不用额外分类器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在训练时，模型同时学习：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有条件的预测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</m:d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无条件的预测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（通过随机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drop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条件）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训练方式：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对模型输入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，随机以一定概率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drop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掉条件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：学习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</m:d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丢弃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y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：学习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这种训练让模型既会做有条件预测，也能做无条件预测。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采样时的引导：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构造一个伪引导：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1D49A13-6345-4003-928A-50AF32C77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485"/>
                <a:ext cx="12192000" cy="3693319"/>
              </a:xfrm>
              <a:prstGeom prst="rect">
                <a:avLst/>
              </a:prstGeom>
              <a:blipFill>
                <a:blip r:embed="rId2"/>
                <a:stretch>
                  <a:fillRect l="-500" t="-992" b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7497C5-81F4-47DC-BD75-10EC5CF253D2}"/>
                  </a:ext>
                </a:extLst>
              </p:cNvPr>
              <p:cNvSpPr txBox="1"/>
              <p:nvPr/>
            </p:nvSpPr>
            <p:spPr>
              <a:xfrm>
                <a:off x="-188536" y="3429000"/>
                <a:ext cx="12192000" cy="43768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guided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7497C5-81F4-47DC-BD75-10EC5CF25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536" y="3429000"/>
                <a:ext cx="12192000" cy="437684"/>
              </a:xfrm>
              <a:prstGeom prst="rect">
                <a:avLst/>
              </a:prstGeom>
              <a:blipFill>
                <a:blip r:embed="rId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08FC77-8203-4350-A619-0519B8FEBDDF}"/>
                  </a:ext>
                </a:extLst>
              </p:cNvPr>
              <p:cNvSpPr txBox="1"/>
              <p:nvPr/>
            </p:nvSpPr>
            <p:spPr>
              <a:xfrm>
                <a:off x="0" y="3982998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是引导强度（例如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相当于两倍条件减去一次无条件）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这相当于在逐步去噪时，往条件方向“推远一些”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608FC77-8203-4350-A619-0519B8FEB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82998"/>
                <a:ext cx="12192000" cy="923330"/>
              </a:xfrm>
              <a:prstGeom prst="rect">
                <a:avLst/>
              </a:prstGeom>
              <a:blipFill>
                <a:blip r:embed="rId4"/>
                <a:stretch>
                  <a:fillRect l="-500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A0BC2E4-82A4-4EA4-9C97-8242EF47A3ED}"/>
                  </a:ext>
                </a:extLst>
              </p:cNvPr>
              <p:cNvSpPr txBox="1"/>
              <p:nvPr/>
            </p:nvSpPr>
            <p:spPr>
              <a:xfrm>
                <a:off x="5907464" y="3647842"/>
                <a:ext cx="6188696" cy="28623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直观理解：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，完全无引导； 如果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，让生成样本更符合条件。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优点：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简单实用，不用训练分类器。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没有噪声敏感问题。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实现方便，只用一个模型。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缺点：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训练时模型必须能同时学到条件和无条件分布（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drop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条件时要确保训练充分）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A0BC2E4-82A4-4EA4-9C97-8242EF47A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64" y="3647842"/>
                <a:ext cx="6188696" cy="2862322"/>
              </a:xfrm>
              <a:prstGeom prst="rect">
                <a:avLst/>
              </a:prstGeom>
              <a:blipFill>
                <a:blip r:embed="rId5"/>
                <a:stretch>
                  <a:fillRect l="-985" t="-1064" b="-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12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655EB9-5418-497E-B5E1-3F762BB09A84}"/>
                  </a:ext>
                </a:extLst>
              </p:cNvPr>
              <p:cNvSpPr txBox="1"/>
              <p:nvPr/>
            </p:nvSpPr>
            <p:spPr>
              <a:xfrm>
                <a:off x="132892" y="179585"/>
                <a:ext cx="11926216" cy="566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二、随机微分方程（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Stochastic Differential Equation,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简称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理解这一框架涉及几个关键组成部分，对四个关键部分进行逐一解释：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）、添加噪声（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Adding Noise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）、去除噪声（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Removing Noise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）、以及推理（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Inference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）。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/>
                </a:pP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Our Data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我们首先假设，图像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来自某个未知的数据分布，该分布具有概率密度函数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。设想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为定义在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𝟝𝟙𝟚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𝟝𝟙𝟚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𝟛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上的一个函数（或者更一般地，定义在图像的维度空间上），它为每一个图像分配一个概率密度。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 startAt="2"/>
                </a:pP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添加噪声（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Adding Noise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我们对图像添加噪声的方式是通过一个**随机微分方程（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）**来完成的：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𝑑𝑥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𝑑𝑡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𝑑𝑤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tag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是一个布朗运动（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Brownian motion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可以粗略地将它理解为如下离散序列的连续极限形式：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Δ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Δ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tag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其中：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是时间步长；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v-SE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</m:e>
                      <m:sub>
                        <m: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sv-S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∼</m:t>
                    </m:r>
                    <m:r>
                      <a:rPr lang="sv-S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  <m:sSub>
                          <m:sSubPr>
                            <m:ctrlPr>
                              <a:rPr lang="sv-S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 altLang="zh-CN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Δ</m:t>
                            </m:r>
                          </m:e>
                          <m:sub>
                            <m:r>
                              <a:rPr lang="sv-S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是一个高斯随机噪声项；也就是说，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是从均值为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、协方差为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𝐼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的正态分布中采样的。当你让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𝑑𝑤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，这时你就从差分公式过渡到了随机微分形式，即式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(1)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你可以将整个过程大致理解为：将高斯噪声连续地添加到图像中。我们已经熟悉了离散形式的添加噪声过程：从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∼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𝐼</m:t>
                        </m:r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那么当我们让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𝚫</m:t>
                        </m:r>
                      </m:e>
                      <m:sub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时，这个离散过程变成了一个连续的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，即上面的式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(1)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655EB9-5418-497E-B5E1-3F762BB09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92" y="179585"/>
                <a:ext cx="11926216" cy="5667834"/>
              </a:xfrm>
              <a:prstGeom prst="rect">
                <a:avLst/>
              </a:prstGeom>
              <a:blipFill>
                <a:blip r:embed="rId2"/>
                <a:stretch>
                  <a:fillRect l="-562" t="-538" b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86A7DE3-B057-4BDF-B9AF-A3953943092E}"/>
              </a:ext>
            </a:extLst>
          </p:cNvPr>
          <p:cNvCxnSpPr>
            <a:cxnSpLocks/>
          </p:cNvCxnSpPr>
          <p:nvPr/>
        </p:nvCxnSpPr>
        <p:spPr>
          <a:xfrm>
            <a:off x="0" y="1379914"/>
            <a:ext cx="1219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070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8021E6-ED79-4C52-BB2A-1493CD29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63987"/>
            <a:ext cx="6667500" cy="4305300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29DF9A21-D5C0-4073-9777-D4AB5534CA04}"/>
              </a:ext>
            </a:extLst>
          </p:cNvPr>
          <p:cNvSpPr/>
          <p:nvPr/>
        </p:nvSpPr>
        <p:spPr>
          <a:xfrm rot="12693289">
            <a:off x="8757503" y="724413"/>
            <a:ext cx="1018094" cy="3959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E9A858-C8BA-4493-9A45-2B0DC3C9C055}"/>
              </a:ext>
            </a:extLst>
          </p:cNvPr>
          <p:cNvSpPr txBox="1"/>
          <p:nvPr/>
        </p:nvSpPr>
        <p:spPr>
          <a:xfrm>
            <a:off x="8927184" y="1357460"/>
            <a:ext cx="3478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</a:pPr>
            <a:r>
              <a:rPr lang="zh-CN" altLang="en-US" sz="1600" b="1" dirty="0">
                <a:effectLst/>
                <a:ea typeface="微软雅黑" panose="020B0503020204020204" pitchFamily="34" charset="-122"/>
              </a:rPr>
              <a:t>应用最多，比如</a:t>
            </a:r>
            <a:r>
              <a:rPr lang="en-US" altLang="zh-CN" sz="1600" b="1" dirty="0">
                <a:effectLst/>
                <a:ea typeface="微软雅黑" panose="020B0503020204020204" pitchFamily="34" charset="-122"/>
              </a:rPr>
              <a:t>Stable Diffusion</a:t>
            </a:r>
            <a:endParaRPr lang="zh-CN" altLang="en-US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072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8F1917-0F91-4FDF-9D3D-7E744306D1AC}"/>
              </a:ext>
            </a:extLst>
          </p:cNvPr>
          <p:cNvSpPr txBox="1"/>
          <p:nvPr/>
        </p:nvSpPr>
        <p:spPr>
          <a:xfrm>
            <a:off x="1981200" y="1187777"/>
            <a:ext cx="8737076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Score-Based Generative Modeling through Stochastic Differential Equations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扩散模型的可控生成：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Classifier Guidance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和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Classifier-Free Guidance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论文分享：</a:t>
            </a:r>
            <a:r>
              <a:rPr lang="en-US" altLang="zh-CN" b="1" dirty="0"/>
              <a:t>RB-Modulation: Training-Free Personalization using Stochastic Optimal Control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其他论文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92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6DD8061-4BAA-430A-B452-A1A90D39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3" y="290512"/>
            <a:ext cx="6010275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F50135-8F5B-48E6-B699-4D3A6DFE1C58}"/>
              </a:ext>
            </a:extLst>
          </p:cNvPr>
          <p:cNvSpPr txBox="1"/>
          <p:nvPr/>
        </p:nvSpPr>
        <p:spPr>
          <a:xfrm>
            <a:off x="6236018" y="870079"/>
            <a:ext cx="58239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这项工作提出了一种叫做参考图像调制（RB-Modulation）的新方法，目的是实现内容和风格的个性化控制，而且不需要对扩散模型本身进行训练或者微调。</a:t>
            </a:r>
          </a:p>
          <a:p>
            <a:endParaRPr lang="zh-CN" altLang="en-US" dirty="0"/>
          </a:p>
          <a:p>
            <a:r>
              <a:rPr lang="zh-CN" altLang="en-US" dirty="0"/>
              <a:t>传统做法里，比如 ControlNet、各种 adapter 模型，都需要额外训练或者微调模型参数，成本高，时间长。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RB-Modulation 通过修改扩散模型反向扩散过程中的动态机制，直接实现个性化。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这是一种基于最优控制理论的视角，将反向扩散动态看作是带有终端代价的随机最优控制问题。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6676C7-D357-4E36-8141-751DD5E0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4825871"/>
            <a:ext cx="6819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91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45B8A3-3126-4B17-86D2-BE33B777B243}"/>
                  </a:ext>
                </a:extLst>
              </p:cNvPr>
              <p:cNvSpPr txBox="1"/>
              <p:nvPr/>
            </p:nvSpPr>
            <p:spPr>
              <a:xfrm>
                <a:off x="0" y="314960"/>
                <a:ext cx="12192000" cy="253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什么是最优控制？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最优控制的目标是：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设计一个控制策略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𝒖</m:t>
                    </m:r>
                    <m:d>
                      <m:d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，使得系统按照某种“最优”的方式运行，代价最小，或收益最大。</a:t>
                </a: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lnSpc>
                    <a:spcPct val="150000"/>
                  </a:lnSpc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控制对象：系统的状态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lnSpc>
                    <a:spcPct val="150000"/>
                  </a:lnSpc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控制输入：动作或决策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u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</m:d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lnSpc>
                    <a:spcPct val="150000"/>
                  </a:lnSpc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目标：最小化某个代价（或最大化效用）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确定性最优控制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中，系统动态是：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45B8A3-3126-4B17-86D2-BE33B777B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4960"/>
                <a:ext cx="12192000" cy="2536400"/>
              </a:xfrm>
              <a:prstGeom prst="rect">
                <a:avLst/>
              </a:prstGeom>
              <a:blipFill>
                <a:blip r:embed="rId2"/>
                <a:stretch>
                  <a:fillRect l="-500" b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8A950E7-67E9-4F68-B642-456361CE0D8A}"/>
                  </a:ext>
                </a:extLst>
              </p:cNvPr>
              <p:cNvSpPr txBox="1"/>
              <p:nvPr/>
            </p:nvSpPr>
            <p:spPr>
              <a:xfrm>
                <a:off x="0" y="2628303"/>
                <a:ext cx="12192000" cy="61824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8A950E7-67E9-4F68-B642-456361CE0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28303"/>
                <a:ext cx="12192000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570716-072D-4CFE-93AF-5B1576494DDA}"/>
                  </a:ext>
                </a:extLst>
              </p:cNvPr>
              <p:cNvSpPr txBox="1"/>
              <p:nvPr/>
            </p:nvSpPr>
            <p:spPr>
              <a:xfrm>
                <a:off x="0" y="3246549"/>
                <a:ext cx="12192000" cy="253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lnSpc>
                    <a:spcPct val="150000"/>
                  </a:lnSpc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</m:sup>
                    </m:sSubSup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：系统的状态变量，在时刻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由控制输入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u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影响</a:t>
                </a:r>
              </a:p>
              <a:p>
                <a:pPr indent="-285750">
                  <a:lnSpc>
                    <a:spcPct val="150000"/>
                  </a:lnSpc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u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：控制输入（策略）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比如机器人移动时的加速度、投资中的资金分配等</a:t>
                </a:r>
              </a:p>
              <a:p>
                <a:pPr indent="-285750">
                  <a:lnSpc>
                    <a:spcPct val="150000"/>
                  </a:lnSpc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u</m:t>
                            </m:r>
                          </m:sup>
                        </m:sSubSup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  <m:d>
                          <m:d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e>
                        </m:d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：系统的动力学函数（漂移项）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表示状态的变化速度（速度、加速度、资产变化率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  <a:p>
                <a:pPr indent="-285750">
                  <a:lnSpc>
                    <a:spcPct val="150000"/>
                  </a:lnSpc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确定性：这里假设没有噪声，系统演化是可预测的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这是一个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确定性微分方程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，没有随机性。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570716-072D-4CFE-93AF-5B157649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46549"/>
                <a:ext cx="12192000" cy="2536400"/>
              </a:xfrm>
              <a:prstGeom prst="rect">
                <a:avLst/>
              </a:prstGeom>
              <a:blipFill>
                <a:blip r:embed="rId4"/>
                <a:stretch>
                  <a:fillRect l="-500" b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905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CC23ECB2-B41C-4BA8-9916-F3C0D4F1FD32}"/>
              </a:ext>
            </a:extLst>
          </p:cNvPr>
          <p:cNvSpPr txBox="1"/>
          <p:nvPr/>
        </p:nvSpPr>
        <p:spPr>
          <a:xfrm>
            <a:off x="76200" y="269240"/>
            <a:ext cx="1211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代价函数（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Cost Function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DDEFE50-954F-41A3-A9D9-53B93AFB2221}"/>
                  </a:ext>
                </a:extLst>
              </p:cNvPr>
              <p:cNvSpPr txBox="1"/>
              <p:nvPr/>
            </p:nvSpPr>
            <p:spPr>
              <a:xfrm>
                <a:off x="76200" y="765572"/>
                <a:ext cx="12115800" cy="74584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DDEFE50-954F-41A3-A9D9-53B93AFB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5572"/>
                <a:ext cx="12115800" cy="745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A641812-2209-4A47-8B1B-C7A78D15DC31}"/>
                  </a:ext>
                </a:extLst>
              </p:cNvPr>
              <p:cNvSpPr txBox="1"/>
              <p:nvPr/>
            </p:nvSpPr>
            <p:spPr>
              <a:xfrm>
                <a:off x="76200" y="1638417"/>
                <a:ext cx="1211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总代价，代表在起点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出发时，采取控制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u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所累积的代价。*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A641812-2209-4A47-8B1B-C7A78D15D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638417"/>
                <a:ext cx="12115800" cy="369332"/>
              </a:xfrm>
              <a:prstGeom prst="rect">
                <a:avLst/>
              </a:prstGeom>
              <a:blipFill>
                <a:blip r:embed="rId3"/>
                <a:stretch>
                  <a:fillRect l="-40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1CD8285D-51C4-4866-9C87-275AA5591073}"/>
              </a:ext>
            </a:extLst>
          </p:cNvPr>
          <p:cNvSpPr txBox="1"/>
          <p:nvPr/>
        </p:nvSpPr>
        <p:spPr>
          <a:xfrm>
            <a:off x="76200" y="2134749"/>
            <a:ext cx="11993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）过程代价（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running cost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6379F8E-FDA4-4ABA-9B41-E8BD13942DEA}"/>
                  </a:ext>
                </a:extLst>
              </p:cNvPr>
              <p:cNvSpPr txBox="1"/>
              <p:nvPr/>
            </p:nvSpPr>
            <p:spPr>
              <a:xfrm>
                <a:off x="76200" y="2631081"/>
                <a:ext cx="11993880" cy="74584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6379F8E-FDA4-4ABA-9B41-E8BD13942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631081"/>
                <a:ext cx="11993880" cy="745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160EA98-30E7-459A-A885-D04B2C8FAEA6}"/>
                  </a:ext>
                </a:extLst>
              </p:cNvPr>
              <p:cNvSpPr txBox="1"/>
              <p:nvPr/>
            </p:nvSpPr>
            <p:spPr>
              <a:xfrm>
                <a:off x="99060" y="3328675"/>
                <a:ext cx="1199388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：即时代价（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Lagrangian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作用：度量每个时刻的消耗或惩罚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常见例子：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能量消耗：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(x, u, t) = |u(t)|^2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距离偏差：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𝑢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= |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− 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_{\</m:t>
                    </m:r>
                    <m:r>
                      <m:rPr>
                        <m:sty m:val="p"/>
                      </m:rP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text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}|^</m:t>
                    </m:r>
                    <m:r>
                      <a:rPr lang="de-D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160EA98-30E7-459A-A885-D04B2C8F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" y="3328675"/>
                <a:ext cx="11993880" cy="1477328"/>
              </a:xfrm>
              <a:prstGeom prst="rect">
                <a:avLst/>
              </a:prstGeom>
              <a:blipFill>
                <a:blip r:embed="rId5"/>
                <a:stretch>
                  <a:fillRect l="-305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>
            <a:extLst>
              <a:ext uri="{FF2B5EF4-FFF2-40B4-BE49-F238E27FC236}">
                <a16:creationId xmlns:a16="http://schemas.microsoft.com/office/drawing/2014/main" id="{61E488E6-C189-40DC-BD34-78564B3E1C5F}"/>
              </a:ext>
            </a:extLst>
          </p:cNvPr>
          <p:cNvSpPr txBox="1"/>
          <p:nvPr/>
        </p:nvSpPr>
        <p:spPr>
          <a:xfrm>
            <a:off x="99060" y="5027727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）终端代价（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terminal cost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87D439E2-90BC-41C1-812F-137357AE5340}"/>
                  </a:ext>
                </a:extLst>
              </p:cNvPr>
              <p:cNvSpPr txBox="1"/>
              <p:nvPr/>
            </p:nvSpPr>
            <p:spPr>
              <a:xfrm>
                <a:off x="2921000" y="5431876"/>
                <a:ext cx="6350000" cy="416268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l-PL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l-PL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l-PL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l-PL" altLang="zh-CN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pl-PL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87D439E2-90BC-41C1-812F-137357AE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5431876"/>
                <a:ext cx="6350000" cy="416268"/>
              </a:xfrm>
              <a:prstGeom prst="rect">
                <a:avLst/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8441A55-D12E-4A7B-887D-1B7E5C902DDB}"/>
                  </a:ext>
                </a:extLst>
              </p:cNvPr>
              <p:cNvSpPr txBox="1"/>
              <p:nvPr/>
            </p:nvSpPr>
            <p:spPr>
              <a:xfrm>
                <a:off x="137160" y="5731450"/>
                <a:ext cx="1199388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最后时刻的代价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常用于衡量最终状态的偏差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例子：</a:t>
                </a:r>
                <a14:m>
                  <m:oMath xmlns:m="http://schemas.openxmlformats.org/officeDocument/2006/math"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 = |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− 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_{\</m:t>
                    </m:r>
                    <m:r>
                      <m:rPr>
                        <m:sty m:val="p"/>
                      </m:rP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text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}|^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，惩罚目标未达成</a:t>
                </a: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8441A55-D12E-4A7B-887D-1B7E5C902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" y="5731450"/>
                <a:ext cx="11993880" cy="923330"/>
              </a:xfrm>
              <a:prstGeom prst="rect">
                <a:avLst/>
              </a:prstGeom>
              <a:blipFill>
                <a:blip r:embed="rId7"/>
                <a:stretch>
                  <a:fillRect l="-356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226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13D5A88-B834-4EF4-AE32-E6BADC600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27" y="2444463"/>
            <a:ext cx="4238625" cy="1295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AB8707-1B3E-4F0C-8C75-749525C91E5B}"/>
              </a:ext>
            </a:extLst>
          </p:cNvPr>
          <p:cNvSpPr txBox="1"/>
          <p:nvPr/>
        </p:nvSpPr>
        <p:spPr>
          <a:xfrm>
            <a:off x="167640" y="147320"/>
            <a:ext cx="1191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随机最优控制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现实系统往往存在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噪声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（比如传感器误差、金融市场波动、环境干扰） 系统动态变成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随机微分方程（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CF4D21-CE01-4A9D-8F61-B6343702DD16}"/>
                  </a:ext>
                </a:extLst>
              </p:cNvPr>
              <p:cNvSpPr txBox="1"/>
              <p:nvPr/>
            </p:nvSpPr>
            <p:spPr>
              <a:xfrm>
                <a:off x="167640" y="828319"/>
                <a:ext cx="1191260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CF4D21-CE01-4A9D-8F61-B6343702D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" y="828319"/>
                <a:ext cx="119126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9D44ED-65EF-4F3A-9086-8B53A77ECDB1}"/>
                  </a:ext>
                </a:extLst>
              </p:cNvPr>
              <p:cNvSpPr txBox="1"/>
              <p:nvPr/>
            </p:nvSpPr>
            <p:spPr>
              <a:xfrm>
                <a:off x="167640" y="1243816"/>
                <a:ext cx="119126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σ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：噪声强度，控制随机扰动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：布朗运动（高斯白噪声）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随机代价函数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由于系统状态是随机的，代价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也成为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随机变量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 目标是最小化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期望代价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9D44ED-65EF-4F3A-9086-8B53A77EC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" y="1243816"/>
                <a:ext cx="11912600" cy="1477328"/>
              </a:xfrm>
              <a:prstGeom prst="rect">
                <a:avLst/>
              </a:prstGeom>
              <a:blipFill>
                <a:blip r:embed="rId4"/>
                <a:stretch>
                  <a:fillRect l="-461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6361F92-5134-4C78-84FB-BE139DCE00C1}"/>
                  </a:ext>
                </a:extLst>
              </p:cNvPr>
              <p:cNvSpPr txBox="1"/>
              <p:nvPr/>
            </p:nvSpPr>
            <p:spPr>
              <a:xfrm>
                <a:off x="167640" y="3598625"/>
                <a:ext cx="119126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E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[⋅]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：对所有可能的轨迹取期望，处理不确定性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目标：寻找最优的控制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u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，让平均代价最小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6361F92-5134-4C78-84FB-BE139DCE0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" y="3598625"/>
                <a:ext cx="11912600" cy="646331"/>
              </a:xfrm>
              <a:prstGeom prst="rect">
                <a:avLst/>
              </a:prstGeom>
              <a:blipFill>
                <a:blip r:embed="rId5"/>
                <a:stretch>
                  <a:fillRect l="-563" t="-4717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0A24AA2-3051-43F1-97E9-E1906C0950BD}"/>
              </a:ext>
            </a:extLst>
          </p:cNvPr>
          <p:cNvSpPr txBox="1"/>
          <p:nvPr/>
        </p:nvSpPr>
        <p:spPr>
          <a:xfrm>
            <a:off x="167640" y="4327578"/>
            <a:ext cx="63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最优值函数（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Value Function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定义最优代价（最小期望代价）：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9CB4E18-8E52-44F0-9266-0F65B19398F6}"/>
                  </a:ext>
                </a:extLst>
              </p:cNvPr>
              <p:cNvSpPr txBox="1"/>
              <p:nvPr/>
            </p:nvSpPr>
            <p:spPr>
              <a:xfrm>
                <a:off x="167640" y="5821241"/>
                <a:ext cx="12024360" cy="1036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e>
                      <m:sup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：当前处于状态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，时间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时，能达到的最小期望代价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  <m:d>
                          <m:d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⋅</m:t>
                            </m:r>
                          </m:e>
                        </m:d>
                      </m:lim>
                    </m:limLow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：在所有控制策略中寻找最优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E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[⋅]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：考虑随机过程的所有可能路径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9CB4E18-8E52-44F0-9266-0F65B1939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" y="5821241"/>
                <a:ext cx="12024360" cy="1036759"/>
              </a:xfrm>
              <a:prstGeom prst="rect">
                <a:avLst/>
              </a:prstGeom>
              <a:blipFill>
                <a:blip r:embed="rId6"/>
                <a:stretch>
                  <a:fillRect l="-406" t="-3529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D24AF774-43A8-4C0E-B254-6368A5A50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720" y="4806560"/>
            <a:ext cx="54102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8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D85566-E24A-4D39-844F-DA091AAC4B0E}"/>
                  </a:ext>
                </a:extLst>
              </p:cNvPr>
              <p:cNvSpPr txBox="1"/>
              <p:nvPr/>
            </p:nvSpPr>
            <p:spPr>
              <a:xfrm>
                <a:off x="0" y="146051"/>
                <a:ext cx="1146048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最核心的数学工具是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HJB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方程，它是一种偏微分方程，刻画了最优值函数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p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的性质。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HJB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方程（确定性情形）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给定最优值函数：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D85566-E24A-4D39-844F-DA091AAC4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051"/>
                <a:ext cx="11460480" cy="1200329"/>
              </a:xfrm>
              <a:prstGeom prst="rect">
                <a:avLst/>
              </a:prstGeom>
              <a:blipFill>
                <a:blip r:embed="rId2"/>
                <a:stretch>
                  <a:fillRect l="-426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F81095-9FB6-4023-9AC3-5EC0E9649CA8}"/>
                  </a:ext>
                </a:extLst>
              </p:cNvPr>
              <p:cNvSpPr txBox="1"/>
              <p:nvPr/>
            </p:nvSpPr>
            <p:spPr>
              <a:xfrm>
                <a:off x="2921000" y="893862"/>
                <a:ext cx="6350000" cy="711477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p>
                                  </m:sSub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F81095-9FB6-4023-9AC3-5EC0E9649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893862"/>
                <a:ext cx="6350000" cy="711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CB8A691-0078-4837-B7FC-B07EC60893EA}"/>
              </a:ext>
            </a:extLst>
          </p:cNvPr>
          <p:cNvSpPr txBox="1"/>
          <p:nvPr/>
        </p:nvSpPr>
        <p:spPr>
          <a:xfrm>
            <a:off x="0" y="1605339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HJB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方程形式：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0CCB02F-03E8-44A0-9FB4-EC8D89B94217}"/>
                  </a:ext>
                </a:extLst>
              </p:cNvPr>
              <p:cNvSpPr txBox="1"/>
              <p:nvPr/>
            </p:nvSpPr>
            <p:spPr>
              <a:xfrm>
                <a:off x="2921000" y="1664265"/>
                <a:ext cx="6350000" cy="620811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0CCB02F-03E8-44A0-9FB4-EC8D89B9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0" y="1664265"/>
                <a:ext cx="6350000" cy="620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568329F-8F19-4629-BB6A-06B1074C6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625" y="2285076"/>
            <a:ext cx="6000750" cy="2762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035803B-77C4-46C0-9B99-221E27225AE4}"/>
                  </a:ext>
                </a:extLst>
              </p:cNvPr>
              <p:cNvSpPr txBox="1"/>
              <p:nvPr/>
            </p:nvSpPr>
            <p:spPr>
              <a:xfrm>
                <a:off x="0" y="5017771"/>
                <a:ext cx="12192000" cy="928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右边的意义：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ℓ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：当前的即时代价（立刻付出）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sub>
                    </m:sSub>
                    <m:sSup>
                      <m:sSup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e>
                      <m:sup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  <m: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fr-F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</m:t>
                    </m:r>
                    <m:d>
                      <m:d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：未来代价的**变化趋势**，表示状态变化对未来代价的贡献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035803B-77C4-46C0-9B99-221E2722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17771"/>
                <a:ext cx="12192000" cy="928267"/>
              </a:xfrm>
              <a:prstGeom prst="rect">
                <a:avLst/>
              </a:prstGeom>
              <a:blipFill>
                <a:blip r:embed="rId6"/>
                <a:stretch>
                  <a:fillRect l="-400" t="-3289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993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03488EB5-FCB4-47C3-A2BE-376ED8EE1E17}"/>
              </a:ext>
            </a:extLst>
          </p:cNvPr>
          <p:cNvSpPr txBox="1"/>
          <p:nvPr/>
        </p:nvSpPr>
        <p:spPr>
          <a:xfrm>
            <a:off x="0" y="12700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** Hamiltonian(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哈密顿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定义**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Hamiltonian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A0C6F68-8C52-4827-A452-26527C072A70}"/>
                  </a:ext>
                </a:extLst>
              </p:cNvPr>
              <p:cNvSpPr txBox="1"/>
              <p:nvPr/>
            </p:nvSpPr>
            <p:spPr>
              <a:xfrm>
                <a:off x="0" y="900331"/>
                <a:ext cx="1219200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A0C6F68-8C52-4827-A452-26527C072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0331"/>
                <a:ext cx="121920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1EDDADB-7657-4AB0-9A4B-3999179B2EDD}"/>
                  </a:ext>
                </a:extLst>
              </p:cNvPr>
              <p:cNvSpPr txBox="1"/>
              <p:nvPr/>
            </p:nvSpPr>
            <p:spPr>
              <a:xfrm>
                <a:off x="0" y="1396663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Hamiltonian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H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表示在控制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u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下，系统在当前时刻的总“代价变化率”：</a:t>
                </a:r>
              </a:p>
              <a:p>
                <a:pPr marL="742950" lvl="1"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即时损失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未来代价的趋势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** 最优控制的求解**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通过最小化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Hamiltonian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，找到最优控制：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1EDDADB-7657-4AB0-9A4B-3999179B2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6663"/>
                <a:ext cx="12192000" cy="1200329"/>
              </a:xfrm>
              <a:prstGeom prst="rect">
                <a:avLst/>
              </a:prstGeom>
              <a:blipFill>
                <a:blip r:embed="rId3"/>
                <a:stretch>
                  <a:fillRect l="-500" t="-4569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3B82897-3ED6-4510-B6C8-CEA534626E03}"/>
                  </a:ext>
                </a:extLst>
              </p:cNvPr>
              <p:cNvSpPr txBox="1"/>
              <p:nvPr/>
            </p:nvSpPr>
            <p:spPr>
              <a:xfrm>
                <a:off x="0" y="3000991"/>
                <a:ext cx="12192000" cy="45294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func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3B82897-3ED6-4510-B6C8-CEA534626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0991"/>
                <a:ext cx="12192000" cy="452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CA6FE81-7708-4340-B062-12738543752C}"/>
                  </a:ext>
                </a:extLst>
              </p:cNvPr>
              <p:cNvSpPr txBox="1"/>
              <p:nvPr/>
            </p:nvSpPr>
            <p:spPr>
              <a:xfrm>
                <a:off x="0" y="3580936"/>
                <a:ext cx="12192000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在每个时刻，控制器都根据当前状态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x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</m:t>
                        </m:r>
                      </m:e>
                      <m:sup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，选择最优动作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</m:e>
                      <m:sup>
                        <m:d>
                          <m:d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，让未来总代价最小。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CA6FE81-7708-4340-B062-127385437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0936"/>
                <a:ext cx="12192000" cy="392993"/>
              </a:xfrm>
              <a:prstGeom prst="rect">
                <a:avLst/>
              </a:prstGeom>
              <a:blipFill>
                <a:blip r:embed="rId5"/>
                <a:stretch>
                  <a:fillRect l="-500" t="-9231" b="-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>
            <a:extLst>
              <a:ext uri="{FF2B5EF4-FFF2-40B4-BE49-F238E27FC236}">
                <a16:creationId xmlns:a16="http://schemas.microsoft.com/office/drawing/2014/main" id="{410E208A-0CFA-4058-A0B5-9C3310E585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555"/>
          <a:stretch/>
        </p:blipFill>
        <p:spPr>
          <a:xfrm>
            <a:off x="0" y="3983107"/>
            <a:ext cx="6724650" cy="274789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5E5F161-9089-49E6-B5CE-F2425AF04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561"/>
          <a:stretch/>
        </p:blipFill>
        <p:spPr>
          <a:xfrm>
            <a:off x="5344795" y="4114998"/>
            <a:ext cx="6724650" cy="14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7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D9E48E-8F20-4458-B2B1-CAC1816B97EE}"/>
              </a:ext>
            </a:extLst>
          </p:cNvPr>
          <p:cNvSpPr txBox="1"/>
          <p:nvPr/>
        </p:nvSpPr>
        <p:spPr>
          <a:xfrm>
            <a:off x="0" y="109755"/>
            <a:ext cx="1211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随机最优控制（随机扰动加入）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系统动态加入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随机噪声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81CAA5C-0B80-4788-B0A5-0F553F55A675}"/>
                  </a:ext>
                </a:extLst>
              </p:cNvPr>
              <p:cNvSpPr txBox="1"/>
              <p:nvPr/>
            </p:nvSpPr>
            <p:spPr>
              <a:xfrm>
                <a:off x="0" y="883086"/>
                <a:ext cx="1211072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81CAA5C-0B80-4788-B0A5-0F553F55A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83086"/>
                <a:ext cx="1211072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60E0494-37E5-4655-805C-2E4E6B2B7B6D}"/>
              </a:ext>
            </a:extLst>
          </p:cNvPr>
          <p:cNvSpPr txBox="1"/>
          <p:nvPr/>
        </p:nvSpPr>
        <p:spPr>
          <a:xfrm>
            <a:off x="0" y="1379418"/>
            <a:ext cx="1211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HJB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方程（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Stochastic HJB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在随机情形，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HJB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方程变为：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E30CBA-8C41-4018-9F54-52498D7C9293}"/>
                  </a:ext>
                </a:extLst>
              </p:cNvPr>
              <p:cNvSpPr txBox="1"/>
              <p:nvPr/>
            </p:nvSpPr>
            <p:spPr>
              <a:xfrm>
                <a:off x="0" y="2152749"/>
                <a:ext cx="12110720" cy="71019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 smtClean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E30CBA-8C41-4018-9F54-52498D7C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2749"/>
                <a:ext cx="12110720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3C48637-4A77-424B-B29C-2F7AA369AFF0}"/>
              </a:ext>
            </a:extLst>
          </p:cNvPr>
          <p:cNvSpPr txBox="1"/>
          <p:nvPr/>
        </p:nvSpPr>
        <p:spPr>
          <a:xfrm>
            <a:off x="0" y="2989943"/>
            <a:ext cx="1211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新增的扩散项：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DA8D2C6-3071-46B0-91C3-436B1FCADF7C}"/>
                  </a:ext>
                </a:extLst>
              </p:cNvPr>
              <p:cNvSpPr txBox="1"/>
              <p:nvPr/>
            </p:nvSpPr>
            <p:spPr>
              <a:xfrm>
                <a:off x="40640" y="3174609"/>
                <a:ext cx="12110720" cy="6109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DA8D2C6-3071-46B0-91C3-436B1FCAD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3174609"/>
                <a:ext cx="12110720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D0D78A-7C57-4DB4-9A53-C1137A0E320C}"/>
                  </a:ext>
                </a:extLst>
              </p:cNvPr>
              <p:cNvSpPr txBox="1"/>
              <p:nvPr/>
            </p:nvSpPr>
            <p:spPr>
              <a:xfrm>
                <a:off x="40640" y="3856867"/>
                <a:ext cx="12110720" cy="928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sub>
                    </m:sSub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∗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Hessian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矩阵（二阶导数，表示代价的弯曲程度）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σ</m:t>
                    </m:r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：噪声协方差矩阵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"[⋅]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：矩阵的迹（表示扩散项对总体代价的不确定性影响）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D0D78A-7C57-4DB4-9A53-C1137A0E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3856867"/>
                <a:ext cx="12110720" cy="928267"/>
              </a:xfrm>
              <a:prstGeom prst="rect">
                <a:avLst/>
              </a:prstGeom>
              <a:blipFill>
                <a:blip r:embed="rId5"/>
                <a:stretch>
                  <a:fillRect l="-403" t="-3947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9482A314-2C1D-4E07-85D3-61C6EDD62D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95" b="44723"/>
          <a:stretch/>
        </p:blipFill>
        <p:spPr>
          <a:xfrm>
            <a:off x="6360160" y="3703763"/>
            <a:ext cx="5588000" cy="194249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0A1214-7742-4DA4-B58E-22E5B2F1E0D2}"/>
              </a:ext>
            </a:extLst>
          </p:cNvPr>
          <p:cNvSpPr txBox="1"/>
          <p:nvPr/>
        </p:nvSpPr>
        <p:spPr>
          <a:xfrm>
            <a:off x="40640" y="5270917"/>
            <a:ext cx="112979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如果没有噪声：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控制问题只考虑「走哪条最短路径」。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如果有噪声：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控制问题不仅要考虑最短路径，还要防止“波动太大”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例如：宁愿走远一点的稳妥路线，也不要走虽短但易偏离的路线</a:t>
            </a:r>
          </a:p>
        </p:txBody>
      </p:sp>
    </p:spTree>
    <p:extLst>
      <p:ext uri="{BB962C8B-B14F-4D97-AF65-F5344CB8AC3E}">
        <p14:creationId xmlns:p14="http://schemas.microsoft.com/office/powerpoint/2010/main" val="154738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16EC8A-3975-4835-A733-A7E2551A490D}"/>
                  </a:ext>
                </a:extLst>
              </p:cNvPr>
              <p:cNvSpPr txBox="1"/>
              <p:nvPr/>
            </p:nvSpPr>
            <p:spPr>
              <a:xfrm>
                <a:off x="96520" y="116840"/>
                <a:ext cx="11170920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如何把 </a:t>
                </a:r>
                <a:r>
                  <a:rPr lang="zh-CN" altLang="en-US" sz="2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扩散模型的反向</a:t>
                </a:r>
                <a:r>
                  <a:rPr lang="en-US" altLang="zh-CN" sz="2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sz="24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理解为一个 </a:t>
                </a:r>
                <a:r>
                  <a:rPr lang="zh-CN" altLang="en-US" sz="2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随机最优控制问题（</a:t>
                </a:r>
                <a:r>
                  <a:rPr lang="en-US" altLang="zh-CN" sz="2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SOC</a:t>
                </a:r>
                <a:r>
                  <a:rPr lang="zh-CN" altLang="en-US" sz="2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24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扩散模型的反向采样过程：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从高斯噪声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Ⅎ</m:t>
                    </m:r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逐步生成数据样本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通常用反向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描述：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16EC8A-3975-4835-A733-A7E2551A4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116840"/>
                <a:ext cx="11170920" cy="1661993"/>
              </a:xfrm>
              <a:prstGeom prst="rect">
                <a:avLst/>
              </a:prstGeom>
              <a:blipFill>
                <a:blip r:embed="rId2"/>
                <a:stretch>
                  <a:fillRect l="-873" t="-2930" b="-5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D20B99-A346-4699-BD86-AA5F3CCFA901}"/>
                  </a:ext>
                </a:extLst>
              </p:cNvPr>
              <p:cNvSpPr txBox="1"/>
              <p:nvPr/>
            </p:nvSpPr>
            <p:spPr>
              <a:xfrm>
                <a:off x="96520" y="1721168"/>
                <a:ext cx="1117092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altLang="zh-CN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altLang="zh-CN" i="0" smtClean="0">
                          <a:latin typeface="Cambria Math" panose="02040503050406030204" pitchFamily="18" charset="0"/>
                        </a:rPr>
                        <m:t>drift</m:t>
                      </m:r>
                      <m:r>
                        <m:rPr>
                          <m:nor/>
                        </m:rPr>
                        <a:rPr lang="fr-FR" altLang="zh-CN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fr-FR" altLang="zh-CN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altLang="zh-CN" i="0" smtClean="0">
                          <a:latin typeface="Cambria Math" panose="02040503050406030204" pitchFamily="18" charset="0"/>
                        </a:rPr>
                        <m:t>noise</m:t>
                      </m:r>
                      <m:r>
                        <m:rPr>
                          <m:nor/>
                        </m:rPr>
                        <a:rPr lang="fr-FR" altLang="zh-CN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D20B99-A346-4699-BD86-AA5F3CCF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1721168"/>
                <a:ext cx="111709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0217B41-2203-4D21-B55B-66D88F308F2B}"/>
                  </a:ext>
                </a:extLst>
              </p:cNvPr>
              <p:cNvSpPr txBox="1"/>
              <p:nvPr/>
            </p:nvSpPr>
            <p:spPr>
              <a:xfrm>
                <a:off x="96520" y="2217500"/>
                <a:ext cx="1117092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为了和最优控制统一，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把时间反转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扩散模型正向过程：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（加噪）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控制问题反向时间：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，表示从高斯噪声往数据流形移动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考虑一个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控制系统的动力学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（无噪声情况）：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0217B41-2203-4D21-B55B-66D88F308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2217500"/>
                <a:ext cx="11170920" cy="1200329"/>
              </a:xfrm>
              <a:prstGeom prst="rect">
                <a:avLst/>
              </a:prstGeom>
              <a:blipFill>
                <a:blip r:embed="rId4"/>
                <a:stretch>
                  <a:fillRect l="-600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2BEE5A-8D88-43DA-9255-55A0759DE31D}"/>
                  </a:ext>
                </a:extLst>
              </p:cNvPr>
              <p:cNvSpPr txBox="1"/>
              <p:nvPr/>
            </p:nvSpPr>
            <p:spPr>
              <a:xfrm>
                <a:off x="238760" y="3429000"/>
                <a:ext cx="11170920" cy="43697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, 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2BEE5A-8D88-43DA-9255-55A0759DE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60" y="3429000"/>
                <a:ext cx="11170920" cy="436979"/>
              </a:xfrm>
              <a:prstGeom prst="rect">
                <a:avLst/>
              </a:prstGeom>
              <a:blipFill>
                <a:blip r:embed="rId5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3D2B628D-F90A-4407-A258-9CB58CA16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877" y="3877150"/>
            <a:ext cx="5038725" cy="24193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7B587C8-FD4A-43BC-ABC5-4233F6874691}"/>
              </a:ext>
            </a:extLst>
          </p:cNvPr>
          <p:cNvSpPr txBox="1"/>
          <p:nvPr/>
        </p:nvSpPr>
        <p:spPr>
          <a:xfrm>
            <a:off x="101600" y="6108186"/>
            <a:ext cx="63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有噪声动态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加入随机扰动（布朗运动）：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00B0FC-4C79-4291-9397-0FDD9F107C6D}"/>
                  </a:ext>
                </a:extLst>
              </p:cNvPr>
              <p:cNvSpPr txBox="1"/>
              <p:nvPr/>
            </p:nvSpPr>
            <p:spPr>
              <a:xfrm>
                <a:off x="2809239" y="6307671"/>
                <a:ext cx="635000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de-DE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e-DE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de-DE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de-DE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de-DE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de-DE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de-DE" altLang="zh-CN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00B0FC-4C79-4291-9397-0FDD9F107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239" y="6307671"/>
                <a:ext cx="635000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38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655EB9-5418-497E-B5E1-3F762BB09A84}"/>
              </a:ext>
            </a:extLst>
          </p:cNvPr>
          <p:cNvSpPr txBox="1"/>
          <p:nvPr/>
        </p:nvSpPr>
        <p:spPr>
          <a:xfrm>
            <a:off x="132892" y="179585"/>
            <a:ext cx="1192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二、随机微分方程（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Stochastic Differential Equation,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简称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理解这一框架涉及几个关键组成部分，对四个关键部分进行逐一解释：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）、添加噪声（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Adding Noise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）、去除噪声（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Removing Noise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）、以及推理（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39ED54-96C8-49FD-81F5-EDB24E4D2359}"/>
                  </a:ext>
                </a:extLst>
              </p:cNvPr>
              <p:cNvSpPr txBox="1"/>
              <p:nvPr/>
            </p:nvSpPr>
            <p:spPr>
              <a:xfrm>
                <a:off x="132892" y="1474182"/>
                <a:ext cx="11926216" cy="4318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 startAt="3"/>
                </a:pP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去噪（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Removing Noise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）我们通过一个反时间（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reverse-time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）的随机微分方程（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）来实现去噪。如果我们用前向的随机微分方程添加噪声：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𝑑𝑥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𝑑𝑡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𝑑𝑤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tag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那么我们可以用下面这个反向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来移除噪声：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：这些来自前向方程（公式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(1)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），是你在建模时自己设定的函数。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：是前向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在时刻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下作用于数据分布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后的分布。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acc>
                      <m:accPr>
                        <m:chr m:val="̅"/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：是反向布朗运动的微分，在无穷小时间尺度上，正向与反向布朗运动的分布是一样的。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∇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：是关于数据的梯度，通常被称为分数函数（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score function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），我们记作：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d>
                        <m:dPr>
                          <m:ctrlP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≔</m:t>
                      </m:r>
                      <m:sSub>
                        <m:sSubPr>
                          <m:ctrlP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altLang="zh-CN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∇</m:t>
                          </m:r>
                        </m:e>
                        <m:sub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altLang="zh-CN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  <m:r>
                        <m:rPr>
                          <m:sty m:val="p"/>
                        </m:rP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tag</m:t>
                      </m:r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它指向的是对数概率密度增加最快的方向。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39ED54-96C8-49FD-81F5-EDB24E4D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92" y="1474182"/>
                <a:ext cx="11926216" cy="4318618"/>
              </a:xfrm>
              <a:prstGeom prst="rect">
                <a:avLst/>
              </a:prstGeom>
              <a:blipFill>
                <a:blip r:embed="rId2"/>
                <a:stretch>
                  <a:fillRect l="-562" t="-1412" b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9F338DA-1DD3-4589-9C41-44B81067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90" y="2722579"/>
            <a:ext cx="5715000" cy="8572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3C3E9BB-288B-4C69-9440-1EF57CE22921}"/>
              </a:ext>
            </a:extLst>
          </p:cNvPr>
          <p:cNvCxnSpPr>
            <a:cxnSpLocks/>
          </p:cNvCxnSpPr>
          <p:nvPr/>
        </p:nvCxnSpPr>
        <p:spPr>
          <a:xfrm>
            <a:off x="0" y="1379914"/>
            <a:ext cx="1219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20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415DA03-4802-4DDD-AD24-704D146B90B1}"/>
              </a:ext>
            </a:extLst>
          </p:cNvPr>
          <p:cNvSpPr txBox="1"/>
          <p:nvPr/>
        </p:nvSpPr>
        <p:spPr>
          <a:xfrm>
            <a:off x="96520" y="116840"/>
            <a:ext cx="1117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如何把 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扩散模型的反向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理解为一个 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随机最优控制问题（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4A0C58-9EEC-48AA-9EBC-C8B3D737DF87}"/>
                  </a:ext>
                </a:extLst>
              </p:cNvPr>
              <p:cNvSpPr txBox="1"/>
              <p:nvPr/>
            </p:nvSpPr>
            <p:spPr>
              <a:xfrm>
                <a:off x="96520" y="670252"/>
                <a:ext cx="6350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控制的目标函数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目标是找到最优控制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p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使得以下代价最小：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64A0C58-9EEC-48AA-9EBC-C8B3D737D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670252"/>
                <a:ext cx="6350000" cy="646331"/>
              </a:xfrm>
              <a:prstGeom prst="rect">
                <a:avLst/>
              </a:prstGeom>
              <a:blipFill>
                <a:blip r:embed="rId2"/>
                <a:stretch>
                  <a:fillRect l="-864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6160B23-5C3E-42AE-8E8A-07FD0A9F9C12}"/>
                  </a:ext>
                </a:extLst>
              </p:cNvPr>
              <p:cNvSpPr txBox="1"/>
              <p:nvPr/>
            </p:nvSpPr>
            <p:spPr>
              <a:xfrm>
                <a:off x="2677160" y="1408331"/>
                <a:ext cx="6350000" cy="748666"/>
              </a:xfrm>
              <a:prstGeom prst="rect">
                <a:avLst/>
              </a:prstGeom>
              <a:noFill/>
            </p:spPr>
            <p:txBody>
              <a:bodyPr vert="horz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func>
                      <m:r>
                        <m:rPr>
                          <m:lit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6160B23-5C3E-42AE-8E8A-07FD0A9F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160" y="1408331"/>
                <a:ext cx="6350000" cy="748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775C8AA9-C7FF-4941-A984-D79F231F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160" y="2146409"/>
            <a:ext cx="6372225" cy="3057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AECB94F-3CED-44D6-BB56-AE0FB67D4DB7}"/>
                  </a:ext>
                </a:extLst>
              </p:cNvPr>
              <p:cNvSpPr txBox="1"/>
              <p:nvPr/>
            </p:nvSpPr>
            <p:spPr>
              <a:xfrm>
                <a:off x="52704" y="5264418"/>
                <a:ext cx="1164145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总目标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在满足随机系统动态的前提下，找到尽可能平滑（小控制量）的路径，同时尽量让生成结果接近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AECB94F-3CED-44D6-BB56-AE0FB67D4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4" y="5264418"/>
                <a:ext cx="11641455" cy="923330"/>
              </a:xfrm>
              <a:prstGeom prst="rect">
                <a:avLst/>
              </a:prstGeom>
              <a:blipFill>
                <a:blip r:embed="rId5"/>
                <a:stretch>
                  <a:fillRect l="-471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11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76B849-32B6-49BA-BC47-BE23503C53AB}"/>
              </a:ext>
            </a:extLst>
          </p:cNvPr>
          <p:cNvSpPr txBox="1"/>
          <p:nvPr/>
        </p:nvSpPr>
        <p:spPr>
          <a:xfrm>
            <a:off x="96520" y="706120"/>
            <a:ext cx="11922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** HJB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与反向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的对应**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Hamilton-Jacobi-Bellman (HJB) 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方程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，可以求得最优的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drift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ED04F1-9D4B-4F94-B0C7-99E1FAC9D4CC}"/>
                  </a:ext>
                </a:extLst>
              </p:cNvPr>
              <p:cNvSpPr txBox="1"/>
              <p:nvPr/>
            </p:nvSpPr>
            <p:spPr>
              <a:xfrm>
                <a:off x="96520" y="1756450"/>
                <a:ext cx="11922760" cy="71019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lit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ED04F1-9D4B-4F94-B0C7-99E1FAC9D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1756450"/>
                <a:ext cx="11922760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8B50BC-E41D-4478-BB27-3C4790D8D8B0}"/>
                  </a:ext>
                </a:extLst>
              </p:cNvPr>
              <p:cNvSpPr txBox="1"/>
              <p:nvPr/>
            </p:nvSpPr>
            <p:spPr>
              <a:xfrm>
                <a:off x="96520" y="2593644"/>
                <a:ext cx="119227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</m:e>
                      <m:sup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解为：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8B50BC-E41D-4478-BB27-3C4790D8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2593644"/>
                <a:ext cx="11922760" cy="369332"/>
              </a:xfrm>
              <a:prstGeom prst="rect">
                <a:avLst/>
              </a:prstGeom>
              <a:blipFill>
                <a:blip r:embed="rId3"/>
                <a:stretch>
                  <a:fillRect l="-562" t="-14754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1E7DDCA-32F4-4CAD-B48C-B9C4929F680F}"/>
                  </a:ext>
                </a:extLst>
              </p:cNvPr>
              <p:cNvSpPr txBox="1"/>
              <p:nvPr/>
            </p:nvSpPr>
            <p:spPr>
              <a:xfrm>
                <a:off x="96520" y="3089976"/>
                <a:ext cx="1192276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1E7DDCA-32F4-4CAD-B48C-B9C4929F6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3089976"/>
                <a:ext cx="119227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44E8625-8BFC-493C-83E1-F24AA5377D39}"/>
                  </a:ext>
                </a:extLst>
              </p:cNvPr>
              <p:cNvSpPr txBox="1"/>
              <p:nvPr/>
            </p:nvSpPr>
            <p:spPr>
              <a:xfrm>
                <a:off x="96520" y="3586309"/>
                <a:ext cx="119227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也就是说，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反向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drift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相当于最优控制策略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𝒖</m:t>
                        </m:r>
                      </m:e>
                      <m:sup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44E8625-8BFC-493C-83E1-F24AA537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3586309"/>
                <a:ext cx="11922760" cy="369332"/>
              </a:xfrm>
              <a:prstGeom prst="rect">
                <a:avLst/>
              </a:prstGeom>
              <a:blipFill>
                <a:blip r:embed="rId5"/>
                <a:stretch>
                  <a:fillRect l="-46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E128C8B8-F3B2-4210-BC6D-4154272EC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980" y="3459308"/>
            <a:ext cx="5048250" cy="33432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4BC7479-16AC-4C4E-9EC0-FDB97CB4BD6E}"/>
              </a:ext>
            </a:extLst>
          </p:cNvPr>
          <p:cNvSpPr txBox="1"/>
          <p:nvPr/>
        </p:nvSpPr>
        <p:spPr>
          <a:xfrm>
            <a:off x="96520" y="116840"/>
            <a:ext cx="1117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如何把 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扩散模型的反向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理解为一个 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随机最优控制问题（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808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AA470E-0320-42CD-BA3F-FA88C4F4C54E}"/>
                  </a:ext>
                </a:extLst>
              </p:cNvPr>
              <p:cNvSpPr txBox="1"/>
              <p:nvPr/>
            </p:nvSpPr>
            <p:spPr>
              <a:xfrm>
                <a:off x="96520" y="0"/>
                <a:ext cx="11943080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扩散模型 </a:t>
                </a:r>
                <a:r>
                  <a:rPr lang="en-US" altLang="zh-CN" sz="2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</a:t>
                </a:r>
                <a:r>
                  <a:rPr lang="zh-CN" altLang="en-US" sz="2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最优控制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扩散模型的反向过程，其实可以看成一个控制问题：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起点：随机噪声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x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_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∼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Ⅎ</m:t>
                    </m:r>
                    <m:r>
                      <m:rPr>
                        <m:sty m:val="p"/>
                      </m:rP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m:rPr>
                        <m:sty m:val="p"/>
                      </m:rP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终点：真实数据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x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_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∼</m:t>
                    </m:r>
                    <m:r>
                      <m:rPr>
                        <m:sty m:val="p"/>
                      </m:rP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r>
                      <a:rPr lang="pt-B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_{"}</m:t>
                    </m:r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目标：设计一个控制器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p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，逐步从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，使得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路径的代价最小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** 极限情况：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𝜸</m:t>
                    </m:r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b="1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∞</m:t>
                    </m:r>
                  </m:oMath>
                </a14:m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**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代价函数（最优控制问题）：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AA470E-0320-42CD-BA3F-FA88C4F4C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0"/>
                <a:ext cx="11943080" cy="2123658"/>
              </a:xfrm>
              <a:prstGeom prst="rect">
                <a:avLst/>
              </a:prstGeom>
              <a:blipFill>
                <a:blip r:embed="rId2"/>
                <a:stretch>
                  <a:fillRect l="-817" t="-2299" b="-3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E66DFF-D61E-4CF7-AED8-1E22E7A4129C}"/>
                  </a:ext>
                </a:extLst>
              </p:cNvPr>
              <p:cNvSpPr txBox="1"/>
              <p:nvPr/>
            </p:nvSpPr>
            <p:spPr>
              <a:xfrm>
                <a:off x="0" y="1631016"/>
                <a:ext cx="11943080" cy="74866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lit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lit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E66DFF-D61E-4CF7-AED8-1E22E7A41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31016"/>
                <a:ext cx="11943080" cy="748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A382378-160E-4293-AE55-275D02C6695F}"/>
                  </a:ext>
                </a:extLst>
              </p:cNvPr>
              <p:cNvSpPr txBox="1"/>
              <p:nvPr/>
            </p:nvSpPr>
            <p:spPr>
              <a:xfrm>
                <a:off x="96520" y="2342989"/>
                <a:ext cx="11943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𝛾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→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∞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，终点约束非常强，相当于强制：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A382378-160E-4293-AE55-275D02C66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2342989"/>
                <a:ext cx="11943080" cy="369332"/>
              </a:xfrm>
              <a:prstGeom prst="rect">
                <a:avLst/>
              </a:prstGeom>
              <a:blipFill>
                <a:blip r:embed="rId4"/>
                <a:stretch>
                  <a:fillRect l="-45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727E9FC-47F2-4B9B-B439-9E91910C6308}"/>
                  </a:ext>
                </a:extLst>
              </p:cNvPr>
              <p:cNvSpPr txBox="1"/>
              <p:nvPr/>
            </p:nvSpPr>
            <p:spPr>
              <a:xfrm>
                <a:off x="335280" y="2342989"/>
                <a:ext cx="1194308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l-PL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pl-PL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727E9FC-47F2-4B9B-B439-9E91910C6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" y="2342989"/>
                <a:ext cx="119430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9B8FE52-252F-4231-B870-4FB9D143948C}"/>
              </a:ext>
            </a:extLst>
          </p:cNvPr>
          <p:cNvSpPr txBox="1"/>
          <p:nvPr/>
        </p:nvSpPr>
        <p:spPr>
          <a:xfrm>
            <a:off x="96520" y="2830628"/>
            <a:ext cx="11943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最优控制器的解析解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根据最优控制理论（轨迹平滑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终点约束），经典解法：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EF1BA54-E09F-42F4-8C74-E1B4FEC0F8CF}"/>
                  </a:ext>
                </a:extLst>
              </p:cNvPr>
              <p:cNvSpPr txBox="1"/>
              <p:nvPr/>
            </p:nvSpPr>
            <p:spPr>
              <a:xfrm>
                <a:off x="152400" y="3417720"/>
                <a:ext cx="11943080" cy="62895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EF1BA54-E09F-42F4-8C74-E1B4FEC0F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417720"/>
                <a:ext cx="11943080" cy="6289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7651381B-96F4-40AC-B2E0-E984C47001C0}"/>
              </a:ext>
            </a:extLst>
          </p:cNvPr>
          <p:cNvSpPr txBox="1"/>
          <p:nvPr/>
        </p:nvSpPr>
        <p:spPr>
          <a:xfrm>
            <a:off x="96520" y="4089653"/>
            <a:ext cx="119430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类似“线性插值”的速度控制：离终点越近，速度越大，靠得越快。</a:t>
            </a: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这是一个时间反演的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Ornstein-</a:t>
            </a:r>
            <a:r>
              <a:rPr lang="en-US" altLang="zh-CN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Uhlenbeck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(OU)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控制。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Clr>
                <a:srgbClr val="000000"/>
              </a:buClr>
              <a:buFont typeface="微软雅黑" panose="020B0503020204020204" pitchFamily="34" charset="-122"/>
              <a:buChar char="•"/>
            </a:pP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确定性动力学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如果没有噪声，系统状态演化：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AB67B57-B8D0-4BBF-850C-26F13FDD8EAA}"/>
                  </a:ext>
                </a:extLst>
              </p:cNvPr>
              <p:cNvSpPr txBox="1"/>
              <p:nvPr/>
            </p:nvSpPr>
            <p:spPr>
              <a:xfrm>
                <a:off x="152400" y="4912506"/>
                <a:ext cx="11943080" cy="62895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num>
                        <m:den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AB67B57-B8D0-4BBF-850C-26F13FDD8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912506"/>
                <a:ext cx="11943080" cy="6289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2A2C2884-A748-4968-9093-1BB0B54A6AAF}"/>
              </a:ext>
            </a:extLst>
          </p:cNvPr>
          <p:cNvSpPr txBox="1"/>
          <p:nvPr/>
        </p:nvSpPr>
        <p:spPr>
          <a:xfrm>
            <a:off x="152400" y="5817850"/>
            <a:ext cx="11943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随机性版本（加入噪声）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如果考虑扩散项（布朗运动）：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4D5A1A3-E39D-40D1-97E3-CBE35FB937F2}"/>
                  </a:ext>
                </a:extLst>
              </p:cNvPr>
              <p:cNvSpPr txBox="1"/>
              <p:nvPr/>
            </p:nvSpPr>
            <p:spPr>
              <a:xfrm>
                <a:off x="248920" y="5801574"/>
                <a:ext cx="11943080" cy="62895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4D5A1A3-E39D-40D1-97E3-CBE35FB9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20" y="5801574"/>
                <a:ext cx="11943080" cy="6289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70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8AA470E-0320-42CD-BA3F-FA88C4F4C54E}"/>
              </a:ext>
            </a:extLst>
          </p:cNvPr>
          <p:cNvSpPr txBox="1"/>
          <p:nvPr/>
        </p:nvSpPr>
        <p:spPr>
          <a:xfrm>
            <a:off x="96520" y="0"/>
            <a:ext cx="11943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扩散模型 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最优控制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F71322C-DFCB-4C80-9999-DA8BF346E4E7}"/>
                  </a:ext>
                </a:extLst>
              </p:cNvPr>
              <p:cNvSpPr txBox="1"/>
              <p:nvPr/>
            </p:nvSpPr>
            <p:spPr>
              <a:xfrm>
                <a:off x="124460" y="588665"/>
                <a:ext cx="1194308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非因果性问题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</m:e>
                      <m:sup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依赖于未来的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，这是非因果的（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non-causal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在实际采样时，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是未知的，无法直接用。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** 解决非因果性：用条件期望替代**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替换未来终点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为其条件期望：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F71322C-DFCB-4C80-9999-DA8BF346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" y="588665"/>
                <a:ext cx="11943080" cy="1477328"/>
              </a:xfrm>
              <a:prstGeom prst="rect">
                <a:avLst/>
              </a:prstGeom>
              <a:blipFill>
                <a:blip r:embed="rId2"/>
                <a:stretch>
                  <a:fillRect l="-510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B55C5D-A926-4285-B35B-964DCE549198}"/>
                  </a:ext>
                </a:extLst>
              </p:cNvPr>
              <p:cNvSpPr txBox="1"/>
              <p:nvPr/>
            </p:nvSpPr>
            <p:spPr>
              <a:xfrm>
                <a:off x="248920" y="1760161"/>
                <a:ext cx="1194308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⟶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B55C5D-A926-4285-B35B-964DCE549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20" y="1760161"/>
                <a:ext cx="11943080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8017EF0-4058-47BC-A42E-C43D5D3566E6}"/>
                  </a:ext>
                </a:extLst>
              </p:cNvPr>
              <p:cNvSpPr txBox="1"/>
              <p:nvPr/>
            </p:nvSpPr>
            <p:spPr>
              <a:xfrm>
                <a:off x="96520" y="2120612"/>
                <a:ext cx="1194308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这是经典的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最优状态估计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组合。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直观理解：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用目前的观测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</m:sup>
                    </m:sSub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去猜测将来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的期望。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类似于扩散模型中的去噪操作（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denoising projection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** 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Tweedie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公式：条件期望计算**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8017EF0-4058-47BC-A42E-C43D5D356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2120612"/>
                <a:ext cx="11943080" cy="1754326"/>
              </a:xfrm>
              <a:prstGeom prst="rect">
                <a:avLst/>
              </a:prstGeom>
              <a:blipFill>
                <a:blip r:embed="rId4"/>
                <a:stretch>
                  <a:fillRect l="-562" t="-2083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3A7E38D-70AB-406E-89FF-408A2C271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" y="3837849"/>
            <a:ext cx="5097463" cy="30201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F2EF0D-D1D1-4427-9844-BACA72492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649" y="3837849"/>
            <a:ext cx="5097463" cy="14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AD4BE0-EE43-4DB6-B8EC-311BCD4AB471}"/>
              </a:ext>
            </a:extLst>
          </p:cNvPr>
          <p:cNvSpPr txBox="1"/>
          <p:nvPr/>
        </p:nvSpPr>
        <p:spPr>
          <a:xfrm>
            <a:off x="96520" y="0"/>
            <a:ext cx="11943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扩散模型 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最优控制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AB64B6-5972-4532-B577-9DB4278A6E9D}"/>
              </a:ext>
            </a:extLst>
          </p:cNvPr>
          <p:cNvSpPr txBox="1"/>
          <p:nvPr/>
        </p:nvSpPr>
        <p:spPr>
          <a:xfrm>
            <a:off x="96520" y="461665"/>
            <a:ext cx="11943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** 最终控制器**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Tweedie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期望代入控制器：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A2EA8A-6C47-4C74-9036-EFCFEA4CFA4D}"/>
                  </a:ext>
                </a:extLst>
              </p:cNvPr>
              <p:cNvSpPr txBox="1"/>
              <p:nvPr/>
            </p:nvSpPr>
            <p:spPr>
              <a:xfrm>
                <a:off x="124460" y="623934"/>
                <a:ext cx="11943080" cy="63042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A2EA8A-6C47-4C74-9036-EFCFEA4C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" y="623934"/>
                <a:ext cx="11943080" cy="630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73ABF4C1-CE20-4850-A2FF-ED77EBA9AE9D}"/>
              </a:ext>
            </a:extLst>
          </p:cNvPr>
          <p:cNvSpPr txBox="1"/>
          <p:nvPr/>
        </p:nvSpPr>
        <p:spPr>
          <a:xfrm>
            <a:off x="96520" y="1257580"/>
            <a:ext cx="11943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代入公式（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1EBA04-BD7E-47C2-867C-AF6B5C9BF37D}"/>
                  </a:ext>
                </a:extLst>
              </p:cNvPr>
              <p:cNvSpPr txBox="1"/>
              <p:nvPr/>
            </p:nvSpPr>
            <p:spPr>
              <a:xfrm>
                <a:off x="152400" y="1289805"/>
                <a:ext cx="11943080" cy="72032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1EBA04-BD7E-47C2-867C-AF6B5C9BF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89805"/>
                <a:ext cx="11943080" cy="720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E66FF1B-CF55-429B-85E2-9735CE7EDEAB}"/>
              </a:ext>
            </a:extLst>
          </p:cNvPr>
          <p:cNvSpPr txBox="1"/>
          <p:nvPr/>
        </p:nvSpPr>
        <p:spPr>
          <a:xfrm>
            <a:off x="124460" y="2056990"/>
            <a:ext cx="11943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整理得：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5CDBE8-372F-4AEB-A2D2-06F811367000}"/>
                  </a:ext>
                </a:extLst>
              </p:cNvPr>
              <p:cNvSpPr txBox="1"/>
              <p:nvPr/>
            </p:nvSpPr>
            <p:spPr>
              <a:xfrm>
                <a:off x="492760" y="1930563"/>
                <a:ext cx="11943080" cy="68736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fr-FR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fr-FR" altLang="zh-CN" i="0" smtClean="0">
                          <a:latin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5CDBE8-372F-4AEB-A2D2-06F811367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0" y="1930563"/>
                <a:ext cx="11943080" cy="687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DA6B327-AE13-447B-B35C-0FB232240E7C}"/>
              </a:ext>
            </a:extLst>
          </p:cNvPr>
          <p:cNvSpPr txBox="1"/>
          <p:nvPr/>
        </p:nvSpPr>
        <p:spPr>
          <a:xfrm>
            <a:off x="96520" y="2777771"/>
            <a:ext cx="11943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可执行的控制系统（反向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最终的状态演化：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FD859C6-9F6D-46D5-9E7A-ED2DB9940592}"/>
                  </a:ext>
                </a:extLst>
              </p:cNvPr>
              <p:cNvSpPr txBox="1"/>
              <p:nvPr/>
            </p:nvSpPr>
            <p:spPr>
              <a:xfrm>
                <a:off x="492760" y="3067537"/>
                <a:ext cx="11943080" cy="687368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FD859C6-9F6D-46D5-9E7A-ED2DB9940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0" y="3067537"/>
                <a:ext cx="11943080" cy="687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814E8749-C49A-410D-89B1-2CCBDC131F04}"/>
              </a:ext>
            </a:extLst>
          </p:cNvPr>
          <p:cNvSpPr txBox="1"/>
          <p:nvPr/>
        </p:nvSpPr>
        <p:spPr>
          <a:xfrm>
            <a:off x="152400" y="3912630"/>
            <a:ext cx="11943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也可以写为：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8F5E5CF-95F7-4B83-A9BB-8EA2384A4A81}"/>
                  </a:ext>
                </a:extLst>
              </p:cNvPr>
              <p:cNvSpPr txBox="1"/>
              <p:nvPr/>
            </p:nvSpPr>
            <p:spPr>
              <a:xfrm>
                <a:off x="248920" y="3912630"/>
                <a:ext cx="11943080" cy="71731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8F5E5CF-95F7-4B83-A9BB-8EA2384A4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20" y="3912630"/>
                <a:ext cx="11943080" cy="717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301C459-98D1-40DE-BC2E-74CE42F99164}"/>
                  </a:ext>
                </a:extLst>
              </p:cNvPr>
              <p:cNvSpPr txBox="1"/>
              <p:nvPr/>
            </p:nvSpPr>
            <p:spPr>
              <a:xfrm>
                <a:off x="152400" y="4629942"/>
                <a:ext cx="11943080" cy="1256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这个形式的意义：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a:rPr lang="fr-F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u</m:t>
                            </m:r>
                          </m:sup>
                        </m:sSubSup>
                      </m:num>
                      <m:den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den>
                    </m:f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：高斯噪声的自然衰减（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过程的漂移）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e>
                          <m:sup>
                            <m: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e>
                        </m:d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fr-FR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∇</m:t>
                    </m:r>
                    <m:func>
                      <m:func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</m:func>
                    <m:d>
                      <m:d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：数据分布的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score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驱动，纠正生成轨迹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301C459-98D1-40DE-BC2E-74CE42F99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29942"/>
                <a:ext cx="11943080" cy="1256306"/>
              </a:xfrm>
              <a:prstGeom prst="rect">
                <a:avLst/>
              </a:prstGeom>
              <a:blipFill>
                <a:blip r:embed="rId7"/>
                <a:stretch>
                  <a:fillRect l="-408" t="-2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4499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20E3F3-A0BF-4CE1-A07D-0A562AB1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8" y="1280159"/>
            <a:ext cx="5753770" cy="53543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C14150-C9A0-4CBE-8D9A-11C4DF2C91B7}"/>
              </a:ext>
            </a:extLst>
          </p:cNvPr>
          <p:cNvSpPr txBox="1"/>
          <p:nvPr/>
        </p:nvSpPr>
        <p:spPr>
          <a:xfrm>
            <a:off x="96520" y="0"/>
            <a:ext cx="11943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扩散模型 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最优控制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67DC02-BA46-4D04-A790-C486CD51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06" y="883920"/>
            <a:ext cx="5298066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38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EA0B88-C127-4E52-9CEA-D3AA5FD2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61665"/>
            <a:ext cx="7096125" cy="3752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5AD775-C6DB-4F01-879F-514DC6E50197}"/>
              </a:ext>
            </a:extLst>
          </p:cNvPr>
          <p:cNvSpPr txBox="1"/>
          <p:nvPr/>
        </p:nvSpPr>
        <p:spPr>
          <a:xfrm>
            <a:off x="96520" y="0"/>
            <a:ext cx="11943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扩散模型 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最优控制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05C727-62BA-4D9F-B656-29957E03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14515"/>
            <a:ext cx="69913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06A7D5-E084-4106-8A10-611F8B6A1A6F}"/>
                  </a:ext>
                </a:extLst>
              </p:cNvPr>
              <p:cNvSpPr txBox="1"/>
              <p:nvPr/>
            </p:nvSpPr>
            <p:spPr>
              <a:xfrm>
                <a:off x="76200" y="96520"/>
                <a:ext cx="1211580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一、问题背景：控制风格，而非内容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在扩散模型标准控制问题中：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终点目标是数据本身，如真实图片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风格控制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里，目标是：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不关心生成的具体内容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只关心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的风格特征满足约束：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≈</m:t>
                    </m:r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y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:A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dirty="0"/>
                  <a:t>一个</a:t>
                </a:r>
                <a:r>
                  <a:rPr lang="zh-CN" altLang="en-US" b="1" dirty="0"/>
                  <a:t>风格特征提取矩阵</a:t>
                </a:r>
                <a:r>
                  <a:rPr lang="zh-CN" altLang="en-US" dirty="0"/>
                  <a:t>，如 </a:t>
                </a:r>
                <a:r>
                  <a:rPr lang="en-US" altLang="zh-CN" dirty="0"/>
                  <a:t>CLIP, VGG </a:t>
                </a:r>
                <a:r>
                  <a:rPr lang="zh-CN" altLang="en-US" dirty="0"/>
                  <a:t>风格编码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A06A7D5-E084-4106-8A10-611F8B6A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6520"/>
                <a:ext cx="12115800" cy="2585323"/>
              </a:xfrm>
              <a:prstGeom prst="rect">
                <a:avLst/>
              </a:prstGeom>
              <a:blipFill>
                <a:blip r:embed="rId2"/>
                <a:stretch>
                  <a:fillRect l="-554" t="-1415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04B804E-4ED9-4192-9B1A-3737E2030BD2}"/>
              </a:ext>
            </a:extLst>
          </p:cNvPr>
          <p:cNvSpPr txBox="1"/>
          <p:nvPr/>
        </p:nvSpPr>
        <p:spPr>
          <a:xfrm>
            <a:off x="76200" y="2782669"/>
            <a:ext cx="1211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二、控制目标函数</a:t>
            </a: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控制的优化目标变为：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20C7D1-332A-4017-B72B-FE7CCF2A83D1}"/>
                  </a:ext>
                </a:extLst>
              </p:cNvPr>
              <p:cNvSpPr txBox="1"/>
              <p:nvPr/>
            </p:nvSpPr>
            <p:spPr>
              <a:xfrm>
                <a:off x="38100" y="3054667"/>
                <a:ext cx="12115800" cy="74866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func>
                      <m:r>
                        <m:rPr>
                          <m:lit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lit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tag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20C7D1-332A-4017-B72B-FE7CCF2A8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3054667"/>
                <a:ext cx="12115800" cy="748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5D96E9B-0D9A-4B0E-ABC5-B96DB38B147B}"/>
                  </a:ext>
                </a:extLst>
              </p:cNvPr>
              <p:cNvSpPr txBox="1"/>
              <p:nvPr/>
            </p:nvSpPr>
            <p:spPr>
              <a:xfrm>
                <a:off x="76200" y="3930651"/>
                <a:ext cx="12115800" cy="1136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组成解释：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u</m:t>
                            </m:r>
                          </m:e>
                        </m:d>
                      </m:e>
                      <m:sup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控制代价（控制力度越大，代价越高）</a:t>
                </a:r>
              </a:p>
              <a:p>
                <a:pPr indent="-285750">
                  <a:buClr>
                    <a:srgbClr val="000000"/>
                  </a:buClr>
                  <a:buFont typeface="Cambria Math" panose="02040503050406030204" pitchFamily="18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s-E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γ</m:t>
                        </m:r>
                      </m:num>
                      <m:den>
                        <m:r>
                          <a:rPr lang="es-E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s-E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  <m:sSubSup>
                              <m:sSubSupPr>
                                <m:ctrlPr>
                                  <a:rPr lang="es-E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s-ES" altLang="zh-CN" b="0" i="0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s-ES" altLang="zh-CN" b="0" i="0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s-ES" altLang="zh-CN" b="0" i="0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u</m:t>
                                </m:r>
                              </m:sup>
                            </m:sSubSup>
                            <m:r>
                              <a:rPr lang="es-ES" altLang="zh-CN" b="0" i="0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altLang="zh-CN" b="0" i="0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s-ES" altLang="zh-CN" b="0" i="0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终点风格代价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5D96E9B-0D9A-4B0E-ABC5-B96DB38B1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930651"/>
                <a:ext cx="12115800" cy="1136145"/>
              </a:xfrm>
              <a:prstGeom prst="rect">
                <a:avLst/>
              </a:prstGeom>
              <a:blipFill>
                <a:blip r:embed="rId4"/>
                <a:stretch>
                  <a:fillRect l="-453" t="-3226"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860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84982CF-225F-465D-96B5-706C3BC7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0"/>
            <a:ext cx="7439025" cy="1724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BFB79E-C4CC-4B51-A92A-E19F503E9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11"/>
          <a:stretch/>
        </p:blipFill>
        <p:spPr>
          <a:xfrm>
            <a:off x="2433636" y="1652905"/>
            <a:ext cx="7324725" cy="399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2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F1D186-E1D4-4318-BD99-F78E4B09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0160"/>
            <a:ext cx="7429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6F107D-0A46-4CA8-8A03-657B73FD53AA}"/>
                  </a:ext>
                </a:extLst>
              </p:cNvPr>
              <p:cNvSpPr txBox="1"/>
              <p:nvPr/>
            </p:nvSpPr>
            <p:spPr>
              <a:xfrm>
                <a:off x="147687" y="2089883"/>
                <a:ext cx="11896626" cy="3174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分数函数的训练目标在训练过程中，我们用一个参数为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的神经网络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来逼近真实的分数函数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。我们理想的训练目标是：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这个目标函数的含义是：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我们希望让模型预测的分数函数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de-D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de-DE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de-D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尽可能接近真实的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∇</m:t>
                        </m:r>
                      </m:e>
                      <m:sub>
                        <m: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fr-F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altLang="zh-CN" i="1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altLang="zh-CN" i="1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altLang="zh-CN" i="1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altLang="zh-CN" i="1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altLang="zh-CN" i="1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altLang="zh-CN" i="1" smtClean="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从真实数据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∼</m:t>
                    </m:r>
                    <m:sSub>
                      <m:sSubPr>
                        <m:ctrlP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pt-B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中采样，再利用前向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，我们尝试在所有可能的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和样本上逼近真实分数函数。权重函数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的作用是给不同的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不同的重要性，因为在小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时预测任务相对简单，而在大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时困难更大。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6F107D-0A46-4CA8-8A03-657B73FD5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87" y="2089883"/>
                <a:ext cx="11896626" cy="3174972"/>
              </a:xfrm>
              <a:prstGeom prst="rect">
                <a:avLst/>
              </a:prstGeom>
              <a:blipFill>
                <a:blip r:embed="rId2"/>
                <a:stretch>
                  <a:fillRect l="-410" t="-1152" b="-2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174F647-5D67-42F0-8DDB-B53B5E07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2" y="2620259"/>
            <a:ext cx="6353175" cy="1447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F9762A-9CBB-48B6-AE1B-28D60A8EDD31}"/>
              </a:ext>
            </a:extLst>
          </p:cNvPr>
          <p:cNvSpPr txBox="1"/>
          <p:nvPr/>
        </p:nvSpPr>
        <p:spPr>
          <a:xfrm>
            <a:off x="132892" y="179585"/>
            <a:ext cx="1192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二、随机微分方程（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Stochastic Differential Equation,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简称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理解这一框架涉及几个关键组成部分，对四个关键部分进行逐一解释：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）、添加噪声（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Adding Noise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）、去除噪声（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Removing Noise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）、以及推理（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D285CCC-D6E8-49E7-886A-A936597142E6}"/>
              </a:ext>
            </a:extLst>
          </p:cNvPr>
          <p:cNvCxnSpPr>
            <a:cxnSpLocks/>
          </p:cNvCxnSpPr>
          <p:nvPr/>
        </p:nvCxnSpPr>
        <p:spPr>
          <a:xfrm>
            <a:off x="0" y="1379914"/>
            <a:ext cx="1219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815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DFC8BB-09AD-4235-AACA-CAB56C6C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214312"/>
            <a:ext cx="73437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18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DCBDCE-4C55-4801-B546-E14355A23C74}"/>
                  </a:ext>
                </a:extLst>
              </p:cNvPr>
              <p:cNvSpPr txBox="1"/>
              <p:nvPr/>
            </p:nvSpPr>
            <p:spPr>
              <a:xfrm>
                <a:off x="132080" y="76200"/>
                <a:ext cx="119989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五、最终控制器表达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bSup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，代入得：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CDCBDCE-4C55-4801-B546-E14355A23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" y="76200"/>
                <a:ext cx="11998960" cy="646331"/>
              </a:xfrm>
              <a:prstGeom prst="rect">
                <a:avLst/>
              </a:prstGeom>
              <a:blipFill>
                <a:blip r:embed="rId2"/>
                <a:stretch>
                  <a:fillRect l="-457" t="-5660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AA654C-40B3-439F-84E7-78521164498F}"/>
                  </a:ext>
                </a:extLst>
              </p:cNvPr>
              <p:cNvSpPr txBox="1"/>
              <p:nvPr/>
            </p:nvSpPr>
            <p:spPr>
              <a:xfrm>
                <a:off x="132080" y="478981"/>
                <a:ext cx="11998960" cy="64755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AA654C-40B3-439F-84E7-785211644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" y="478981"/>
                <a:ext cx="11998960" cy="647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6EF15AB-A0A7-41AB-AC12-606CDB1FB6A3}"/>
                  </a:ext>
                </a:extLst>
              </p:cNvPr>
              <p:cNvSpPr txBox="1"/>
              <p:nvPr/>
            </p:nvSpPr>
            <p:spPr>
              <a:xfrm>
                <a:off x="96520" y="1125312"/>
                <a:ext cx="1199896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这个控制器表示：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控制力是残差方向的线性解耦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越接近终点，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m:rPr>
                        <m:lit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越大，收敛加速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endPara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六、系统动力学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确定性版本：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6EF15AB-A0A7-41AB-AC12-606CDB1F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1125312"/>
                <a:ext cx="11998960" cy="1754326"/>
              </a:xfrm>
              <a:prstGeom prst="rect">
                <a:avLst/>
              </a:prstGeom>
              <a:blipFill>
                <a:blip r:embed="rId4"/>
                <a:stretch>
                  <a:fillRect l="-559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FAA1BB7-BAA9-458E-A281-322A22953A96}"/>
                  </a:ext>
                </a:extLst>
              </p:cNvPr>
              <p:cNvSpPr txBox="1"/>
              <p:nvPr/>
            </p:nvSpPr>
            <p:spPr>
              <a:xfrm>
                <a:off x="193040" y="2469973"/>
                <a:ext cx="11998960" cy="64755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FAA1BB7-BAA9-458E-A281-322A22953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" y="2469973"/>
                <a:ext cx="11998960" cy="647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859C2DE-7B69-430A-9289-45F8C685E843}"/>
              </a:ext>
            </a:extLst>
          </p:cNvPr>
          <p:cNvSpPr txBox="1"/>
          <p:nvPr/>
        </p:nvSpPr>
        <p:spPr>
          <a:xfrm>
            <a:off x="132080" y="3198357"/>
            <a:ext cx="1199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这描述了一个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逐步修正风格特征的流场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加入噪声（扩散模型形式）：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2157DCC-7BFF-4DB2-BE0E-9574B5F76EF9}"/>
                  </a:ext>
                </a:extLst>
              </p:cNvPr>
              <p:cNvSpPr txBox="1"/>
              <p:nvPr/>
            </p:nvSpPr>
            <p:spPr>
              <a:xfrm>
                <a:off x="193040" y="3686631"/>
                <a:ext cx="11998960" cy="64755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2157DCC-7BFF-4DB2-BE0E-9574B5F76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" y="3686631"/>
                <a:ext cx="11998960" cy="647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AA548-3B89-4D49-9A8C-FFCA1852E472}"/>
                  </a:ext>
                </a:extLst>
              </p:cNvPr>
              <p:cNvSpPr txBox="1"/>
              <p:nvPr/>
            </p:nvSpPr>
            <p:spPr>
              <a:xfrm>
                <a:off x="132080" y="4496408"/>
                <a:ext cx="1199896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七、非因果性问题：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注意这个控制器依赖于未来的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（终点风格），实际过程中不可直接使用。</a:t>
                </a:r>
              </a:p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解决办法：</a:t>
                </a:r>
              </a:p>
              <a:p>
                <a:pPr indent="-285750">
                  <a:buClr>
                    <a:srgbClr val="000000"/>
                  </a:buClr>
                  <a:buFont typeface="微软雅黑" panose="020B0503020204020204" pitchFamily="34" charset="-122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用当前状态的条件期望来估计终点：</a:t>
                </a: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AA548-3B89-4D49-9A8C-FFCA1852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" y="4496408"/>
                <a:ext cx="11998960" cy="1200329"/>
              </a:xfrm>
              <a:prstGeom prst="rect">
                <a:avLst/>
              </a:prstGeom>
              <a:blipFill>
                <a:blip r:embed="rId7"/>
                <a:stretch>
                  <a:fillRect l="-559" t="-3046" b="-8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4634C8B-5777-450E-A457-B90DD11BF450}"/>
                  </a:ext>
                </a:extLst>
              </p:cNvPr>
              <p:cNvSpPr txBox="1"/>
              <p:nvPr/>
            </p:nvSpPr>
            <p:spPr>
              <a:xfrm>
                <a:off x="96520" y="5327405"/>
                <a:ext cx="11998960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fr-FR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4634C8B-5777-450E-A457-B90DD11BF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5327405"/>
                <a:ext cx="119989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3EE080B4-7B51-43B9-BA74-7F6954C82A63}"/>
              </a:ext>
            </a:extLst>
          </p:cNvPr>
          <p:cNvSpPr txBox="1"/>
          <p:nvPr/>
        </p:nvSpPr>
        <p:spPr>
          <a:xfrm>
            <a:off x="0" y="5760237"/>
            <a:ext cx="1199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可通过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Tweedie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估计：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5C0A331-6224-45AF-B9D6-65090B89E7E7}"/>
                  </a:ext>
                </a:extLst>
              </p:cNvPr>
              <p:cNvSpPr txBox="1"/>
              <p:nvPr/>
            </p:nvSpPr>
            <p:spPr>
              <a:xfrm>
                <a:off x="96520" y="5772673"/>
                <a:ext cx="11998960" cy="64812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5C0A331-6224-45AF-B9D6-65090B89E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" y="5772673"/>
                <a:ext cx="11998960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154A3B93-483E-41AD-B94E-D6FE3A3580FD}"/>
              </a:ext>
            </a:extLst>
          </p:cNvPr>
          <p:cNvSpPr txBox="1"/>
          <p:nvPr/>
        </p:nvSpPr>
        <p:spPr>
          <a:xfrm>
            <a:off x="0" y="6433235"/>
            <a:ext cx="1199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然后将这个期望代入控制器。</a:t>
            </a:r>
          </a:p>
        </p:txBody>
      </p:sp>
    </p:spTree>
    <p:extLst>
      <p:ext uri="{BB962C8B-B14F-4D97-AF65-F5344CB8AC3E}">
        <p14:creationId xmlns:p14="http://schemas.microsoft.com/office/powerpoint/2010/main" val="2777078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0A24C5-339E-4B7B-8238-7AD3349C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475" y="0"/>
            <a:ext cx="5301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93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2EE04B-2CE6-46D1-B218-26E90E61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347662"/>
            <a:ext cx="85629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099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009C2C-408A-4D7A-B05B-F5D97997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442912"/>
            <a:ext cx="86772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F296BD-C47C-4E30-BE50-47B528B4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713" y="187960"/>
            <a:ext cx="5814574" cy="64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8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8F1917-0F91-4FDF-9D3D-7E744306D1AC}"/>
              </a:ext>
            </a:extLst>
          </p:cNvPr>
          <p:cNvSpPr txBox="1"/>
          <p:nvPr/>
        </p:nvSpPr>
        <p:spPr>
          <a:xfrm>
            <a:off x="1981200" y="1187777"/>
            <a:ext cx="8737076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Score-Based Generative Modeling through Stochastic Differential Equations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扩散模型的可控生成：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Classifier Guidance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和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Classifier-Free Guidance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论文分享：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RB-Modulation: Training-Free Personalization using Stochastic Optimal Control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其他论文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58750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EA23748-4C63-4B0B-B1F1-3DF2FFC0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2320"/>
            <a:ext cx="5780646" cy="41944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3291B8-CB52-4E9E-B0E5-9B8EF6CC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782320"/>
            <a:ext cx="5643440" cy="58318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CA10152-D019-49D1-83D1-D1EBDCE7AC34}"/>
              </a:ext>
            </a:extLst>
          </p:cNvPr>
          <p:cNvSpPr txBox="1"/>
          <p:nvPr/>
        </p:nvSpPr>
        <p:spPr>
          <a:xfrm>
            <a:off x="132080" y="367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https://zhuanlan.zhihu.com/p/1925324873380628060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0531EA-B78D-46EB-BFCB-EC32ADAD9AA2}"/>
              </a:ext>
            </a:extLst>
          </p:cNvPr>
          <p:cNvSpPr txBox="1"/>
          <p:nvPr/>
        </p:nvSpPr>
        <p:spPr>
          <a:xfrm>
            <a:off x="6096000" y="367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https://zhuanlan.zhihu.com/p/1928034260419315668</a:t>
            </a:r>
          </a:p>
        </p:txBody>
      </p:sp>
    </p:spTree>
    <p:extLst>
      <p:ext uri="{BB962C8B-B14F-4D97-AF65-F5344CB8AC3E}">
        <p14:creationId xmlns:p14="http://schemas.microsoft.com/office/powerpoint/2010/main" val="41597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4612C3-097E-4DAB-BA4C-6F324827FFC3}"/>
                  </a:ext>
                </a:extLst>
              </p:cNvPr>
              <p:cNvSpPr txBox="1"/>
              <p:nvPr/>
            </p:nvSpPr>
            <p:spPr>
              <a:xfrm>
                <a:off x="83532" y="1535843"/>
                <a:ext cx="12108468" cy="4292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推理过程（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Inference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当我们训练好了模型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fr-F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≈</m:t>
                    </m:r>
                    <m:sSub>
                      <m:sSub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∇</m:t>
                        </m:r>
                      </m:e>
                      <m:sub>
                        <m: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fr-FR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altLang="zh-CN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altLang="zh-CN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fr-F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fr-FR" altLang="zh-CN" i="1" smtClean="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后，我们就可以通过反向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来生成样本了。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推理步骤如下：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AutoNum type="arabicPeriod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选取合适的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，使得在充分大的时间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是一个简单的高斯分布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，通常我们设为：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𝐼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tag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6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从该高斯分布中采样一个初始点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高斯噪声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用训练好的分数函数和反向 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一步步从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演化回 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𝑑𝑥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r>
                              <a:rPr lang="en-US" altLang="zh-CN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𝑑𝑡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acc>
                      <m:accPr>
                        <m:chr m:val="̅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tag</m:t>
                        </m:r>
                      </m:e>
                    </m:acc>
                    <m:r>
                      <a:rPr lang="en-US" altLang="zh-CN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8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这个过程可以看作：在每一个时间点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，我们用一个向量场指引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朝更“真实”的方向演化，再加上一点噪声。</a:t>
                </a: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这个向量场为：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𝐹</m:t>
                          </m:r>
                        </m:e>
                        <m:sub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de-DE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de-DE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de-DE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de-DE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  <m:sSup>
                        <m:sSupPr>
                          <m:ctrlP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de-DE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de-DE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de-DE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  <m:r>
                        <m:rPr>
                          <m:sty m:val="p"/>
                        </m:rPr>
                        <a:rPr lang="de-DE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tag</m:t>
                      </m:r>
                      <m:r>
                        <a:rPr lang="de-DE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9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我们在时间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初始化一个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，然后反向逐步采样（从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− 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，再到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− 2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直到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），不断重复：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沿着向量场前进：</a:t>
                </a:r>
                <a14:m>
                  <m:oMath xmlns:m="http://schemas.openxmlformats.org/officeDocument/2006/math">
                    <m:r>
                      <a:rPr lang="sv-S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sv-S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←</m:t>
                    </m:r>
                    <m:r>
                      <a:rPr lang="sv-S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sv-S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sv-SE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sv-SE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加入一点噪声：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←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r>
                      <a:rPr lang="en-US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∼Ⅎ</m:t>
                    </m:r>
                    <m:r>
                      <m:rPr>
                        <m:sty m:val="p"/>
                      </m:rP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(0, 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𝛿</m:t>
                    </m:r>
                    <m:r>
                      <a:rPr lang="pt-BR" altLang="zh-CN" i="1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最终我们得到的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就是一个逼近真实分布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的样本。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4612C3-097E-4DAB-BA4C-6F324827F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2" y="1535843"/>
                <a:ext cx="12108468" cy="4292970"/>
              </a:xfrm>
              <a:prstGeom prst="rect">
                <a:avLst/>
              </a:prstGeom>
              <a:blipFill>
                <a:blip r:embed="rId2"/>
                <a:stretch>
                  <a:fillRect l="-554" t="-426" r="-50" b="-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493529C-8B92-4C9E-81AF-DD4E6B2D5828}"/>
              </a:ext>
            </a:extLst>
          </p:cNvPr>
          <p:cNvSpPr txBox="1"/>
          <p:nvPr/>
        </p:nvSpPr>
        <p:spPr>
          <a:xfrm>
            <a:off x="132892" y="179585"/>
            <a:ext cx="11926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二、随机微分方程（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Stochastic Differential Equation, 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简称 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理解这一框架涉及几个关键组成部分，对四个关键部分进行逐一解释：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）、添加噪声（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Adding Noise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）、去除噪声（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Removing Noise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）、以及推理（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230A842-5C3F-403D-B15D-4F6FF4339EA9}"/>
              </a:ext>
            </a:extLst>
          </p:cNvPr>
          <p:cNvCxnSpPr>
            <a:cxnSpLocks/>
          </p:cNvCxnSpPr>
          <p:nvPr/>
        </p:nvCxnSpPr>
        <p:spPr>
          <a:xfrm>
            <a:off x="0" y="1379914"/>
            <a:ext cx="1219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3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5C9DEC-9B2A-47BD-A13B-0450805793DA}"/>
                  </a:ext>
                </a:extLst>
              </p:cNvPr>
              <p:cNvSpPr txBox="1"/>
              <p:nvPr/>
            </p:nvSpPr>
            <p:spPr>
              <a:xfrm>
                <a:off x="19769" y="2784605"/>
                <a:ext cx="11888510" cy="400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Summing It Up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下面是整个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过程的四步总结：</a:t>
                </a:r>
              </a:p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准备数据集你有一个包含图像的数据集，这些图像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被认为是从一个未知的数据分布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中采样出来的。</a:t>
                </a:r>
              </a:p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添加噪声你通过一个前向随机微分方程不断向图像中添加噪声，构造出不同时间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𝑑𝑥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𝑑𝑡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𝑑𝑤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tag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训练分数网络进行去噪我们训练一个神经网络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来预测 分数函数：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d>
                        <m:dPr>
                          <m:ctrlP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altLang="zh-CN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∇</m:t>
                          </m:r>
                        </m:e>
                        <m:sub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altLang="zh-CN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训练目标是最小化如下损失（公式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(4)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i="1" dirty="0">
                  <a:effectLst/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 startAt="4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通过反向扩散生成图像（推理）训练完成后，生成图像的步骤是：</a:t>
                </a: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最终生成的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就会看起来像来自原始数据分布的图像样本。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5C9DEC-9B2A-47BD-A13B-045080579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" y="2784605"/>
                <a:ext cx="11888510" cy="4005968"/>
              </a:xfrm>
              <a:prstGeom prst="rect">
                <a:avLst/>
              </a:prstGeom>
              <a:blipFill>
                <a:blip r:embed="rId2"/>
                <a:stretch>
                  <a:fillRect l="-513" t="-913" b="-1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6ED85DC-0D36-4D4E-B640-D6669404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74" y="5077576"/>
            <a:ext cx="4457700" cy="4857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44680A-4225-4532-9A34-C7DDBA20D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11" y="5900933"/>
            <a:ext cx="3552825" cy="5143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E54601-7503-41F6-BB0D-8F5AC2B6D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099" y="193004"/>
            <a:ext cx="64198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4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5C9DEC-9B2A-47BD-A13B-0450805793DA}"/>
                  </a:ext>
                </a:extLst>
              </p:cNvPr>
              <p:cNvSpPr txBox="1"/>
              <p:nvPr/>
            </p:nvSpPr>
            <p:spPr>
              <a:xfrm>
                <a:off x="19769" y="2784605"/>
                <a:ext cx="11888510" cy="400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总结（</a:t>
                </a:r>
                <a:r>
                  <a:rPr lang="en-US" altLang="zh-CN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Summing It Up</a:t>
                </a: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下面是整个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SDE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过程的四步总结：</a:t>
                </a:r>
              </a:p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准备数据集你有一个包含图像的数据集，这些图像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被认为是从一个未知的数据分布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  <m:sub>
                        <m: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中采样出来的。</a:t>
                </a:r>
              </a:p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添加噪声你通过一个前向随机微分方程不断向图像中添加噪声，构造出不同时间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𝑑𝑥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𝑑𝑡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𝑔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𝑑𝑤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tag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训练分数网络进行去噪我们训练一个神经网络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来预测 分数函数：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d>
                        <m:dPr>
                          <m:ctrlP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altLang="zh-CN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∇</m:t>
                          </m:r>
                        </m:e>
                        <m:sub>
                          <m: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fr-FR" alt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altLang="zh-CN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altLang="zh-CN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fr-FR" altLang="zh-CN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altLang="zh-CN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\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训练目标是最小化如下损失（公式</a:t>
                </a:r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(4)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）：</a:t>
                </a:r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i="1" dirty="0">
                  <a:effectLst/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indent="-342900">
                  <a:buClr>
                    <a:srgbClr val="000000"/>
                  </a:buClr>
                  <a:buFont typeface="微软雅黑" panose="020B0503020204020204" pitchFamily="34" charset="-122"/>
                  <a:buAutoNum type="arabicPeriod" startAt="4"/>
                </a:pP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通过反向扩散生成图像（推理）训练完成后，生成图像的步骤是：</a:t>
                </a: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最终生成的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就会看起来像来自原始数据分布的图像样本。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5C9DEC-9B2A-47BD-A13B-045080579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" y="2784605"/>
                <a:ext cx="11888510" cy="4005968"/>
              </a:xfrm>
              <a:prstGeom prst="rect">
                <a:avLst/>
              </a:prstGeom>
              <a:blipFill>
                <a:blip r:embed="rId2"/>
                <a:stretch>
                  <a:fillRect l="-513" t="-913" b="-1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6ED85DC-0D36-4D4E-B640-D6669404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74" y="5077576"/>
            <a:ext cx="4457700" cy="4857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44680A-4225-4532-9A34-C7DDBA20D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11" y="5900933"/>
            <a:ext cx="3552825" cy="5143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977ECB-78A8-48EB-9ACF-634C75EFB9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00" b="3621"/>
          <a:stretch/>
        </p:blipFill>
        <p:spPr>
          <a:xfrm>
            <a:off x="2103108" y="213254"/>
            <a:ext cx="7721829" cy="25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9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6550</Words>
  <Application>Microsoft Office PowerPoint</Application>
  <PresentationFormat>宽屏</PresentationFormat>
  <Paragraphs>636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3" baseType="lpstr"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邦</dc:creator>
  <cp:lastModifiedBy>张 邦</cp:lastModifiedBy>
  <cp:revision>123</cp:revision>
  <dcterms:created xsi:type="dcterms:W3CDTF">2025-07-18T15:16:13Z</dcterms:created>
  <dcterms:modified xsi:type="dcterms:W3CDTF">2025-07-21T05:18:40Z</dcterms:modified>
</cp:coreProperties>
</file>